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3"/>
  </p:notesMasterIdLst>
  <p:sldIdLst>
    <p:sldId id="314" r:id="rId5"/>
    <p:sldId id="257" r:id="rId6"/>
    <p:sldId id="258" r:id="rId7"/>
    <p:sldId id="259" r:id="rId8"/>
    <p:sldId id="260" r:id="rId9"/>
    <p:sldId id="263" r:id="rId10"/>
    <p:sldId id="261" r:id="rId11"/>
    <p:sldId id="272" r:id="rId12"/>
    <p:sldId id="368" r:id="rId13"/>
    <p:sldId id="264" r:id="rId14"/>
    <p:sldId id="265" r:id="rId15"/>
    <p:sldId id="369" r:id="rId16"/>
    <p:sldId id="266" r:id="rId17"/>
    <p:sldId id="267" r:id="rId18"/>
    <p:sldId id="271" r:id="rId19"/>
    <p:sldId id="270" r:id="rId20"/>
    <p:sldId id="367" r:id="rId21"/>
    <p:sldId id="274" r:id="rId22"/>
    <p:sldId id="273" r:id="rId23"/>
    <p:sldId id="275" r:id="rId24"/>
    <p:sldId id="276" r:id="rId25"/>
    <p:sldId id="277" r:id="rId26"/>
    <p:sldId id="278" r:id="rId27"/>
    <p:sldId id="279" r:id="rId28"/>
    <p:sldId id="370" r:id="rId29"/>
    <p:sldId id="280" r:id="rId30"/>
    <p:sldId id="281" r:id="rId31"/>
    <p:sldId id="268" r:id="rId32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7428"/>
    <a:srgbClr val="F4E650"/>
    <a:srgbClr val="00AB8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FE6"/>
          </a:solidFill>
        </a:fill>
      </a:tcStyle>
    </a:wholeTbl>
    <a:band2H>
      <a:tcTxStyle/>
      <a:tcStyle>
        <a:tcBdr/>
        <a:fill>
          <a:solidFill>
            <a:srgbClr val="E6E8F3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CACE"/>
          </a:solidFill>
        </a:fill>
      </a:tcStyle>
    </a:wholeTbl>
    <a:band2H>
      <a:tcTxStyle/>
      <a:tcStyle>
        <a:tcBdr/>
        <a:fill>
          <a:solidFill>
            <a:srgbClr val="E9E6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DCA"/>
          </a:solidFill>
        </a:fill>
      </a:tcStyle>
    </a:wholeTbl>
    <a:band2H>
      <a:tcTxStyle/>
      <a:tcStyle>
        <a:tcBdr/>
        <a:fill>
          <a:solidFill>
            <a:srgbClr val="FFF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20"/>
    <p:restoredTop sz="94694"/>
  </p:normalViewPr>
  <p:slideViewPr>
    <p:cSldViewPr snapToGrid="0" snapToObjects="1">
      <p:cViewPr varScale="1">
        <p:scale>
          <a:sx n="161" d="100"/>
          <a:sy n="161" d="100"/>
        </p:scale>
        <p:origin x="1360" y="20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8" name="Shape 14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243275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2E365-7AD5-4A44-8D91-E54B78614A7C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4162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539551" y="497514"/>
            <a:ext cx="8208914" cy="1620180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39551" y="2171700"/>
            <a:ext cx="8208914" cy="131445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</a:lvl1pPr>
            <a:lvl2pPr marL="0" indent="457200">
              <a:buSzTx/>
              <a:buFontTx/>
              <a:buNone/>
            </a:lvl2pPr>
            <a:lvl3pPr marL="0" indent="914400">
              <a:buSzTx/>
              <a:buFontTx/>
              <a:buNone/>
            </a:lvl3pPr>
            <a:lvl4pPr marL="0" indent="1371600">
              <a:buSzTx/>
              <a:buFontTx/>
              <a:buNone/>
            </a:lvl4pPr>
            <a:lvl5pPr marL="0" indent="1828800"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4878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PRICOT 2020_Powerpoint graphic 16-9 01 copy_APRICOT-2015_Powerpoint-graphic-03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" y="10721"/>
            <a:ext cx="9140615" cy="5141596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Slide Number"/>
          <p:cNvSpPr txBox="1">
            <a:spLocks/>
          </p:cNvSpPr>
          <p:nvPr userDrawn="1"/>
        </p:nvSpPr>
        <p:spPr>
          <a:xfrm>
            <a:off x="8979954" y="4980006"/>
            <a:ext cx="127001" cy="1270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BFBFB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APRICOT 2020_Powerpoint graphic 16-9 01 copy_APRICOT-2015_Powerpoint-graphic-0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"/>
            <a:ext cx="9175684" cy="516132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lide Number"/>
          <p:cNvSpPr txBox="1">
            <a:spLocks/>
          </p:cNvSpPr>
          <p:nvPr userDrawn="1"/>
        </p:nvSpPr>
        <p:spPr>
          <a:xfrm>
            <a:off x="8981503" y="4983031"/>
            <a:ext cx="127001" cy="1270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BFBFB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APRICOT 2020_Powerpoint graphic 16-9 01 copy_APRICOT-2015_Powerpoint-graphic-0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" y="10721"/>
            <a:ext cx="9140615" cy="5141596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539551" y="497514"/>
            <a:ext cx="8208914" cy="1620180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39551" y="2171700"/>
            <a:ext cx="8208914" cy="131445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</a:lvl1pPr>
            <a:lvl2pPr marL="0" indent="457200">
              <a:buSzTx/>
              <a:buFontTx/>
              <a:buNone/>
            </a:lvl2pPr>
            <a:lvl3pPr marL="0" indent="914400">
              <a:buSzTx/>
              <a:buFontTx/>
              <a:buNone/>
            </a:lvl3pPr>
            <a:lvl4pPr marL="0" indent="1371600">
              <a:buSzTx/>
              <a:buFontTx/>
              <a:buNone/>
            </a:lvl4pPr>
            <a:lvl5pPr marL="0" indent="1828800"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4878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PRICOT 2020_Powerpoint graphic 16-9 01 copy_APRICOT-2015_Powerpoint-graphic-03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" y="10721"/>
            <a:ext cx="9140615" cy="5141596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lour background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PRICOT 2020_Powerpoint graphic 16-9 01 copy_APRICOT-2015_Powerpoint-graphic-03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" y="10721"/>
            <a:ext cx="9140615" cy="5141596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96237" y="5003865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4" name="Title 1"/>
          <p:cNvSpPr txBox="1"/>
          <p:nvPr/>
        </p:nvSpPr>
        <p:spPr>
          <a:xfrm>
            <a:off x="395535" y="205978"/>
            <a:ext cx="835293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3600" b="1"/>
            </a:lvl1pPr>
          </a:lstStyle>
          <a:p>
            <a:r>
              <a:t>Click to edit Master title style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PRICOT 2020_Powerpoint graphic 16-9 01 copy_APRICOT-2015_Powerpoint-graphic-03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" y="10721"/>
            <a:ext cx="9140615" cy="5141596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PRICOT 2020_Powerpoint graphic 16-9 01 copy_APRICOT-2015_Powerpoint-graphic-03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" y="10721"/>
            <a:ext cx="9140615" cy="5141596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95536" y="1200150"/>
            <a:ext cx="4104457" cy="342382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 marL="563033" indent="-296333">
              <a:defRPr sz="2000"/>
            </a:lvl2pPr>
            <a:lvl3pPr marL="882650" indent="-349250">
              <a:defRPr sz="2000"/>
            </a:lvl3pPr>
            <a:lvl4pPr marL="1625600" indent="-254000">
              <a:defRPr sz="2000"/>
            </a:lvl4pPr>
            <a:lvl5pPr marL="2082800" indent="-254000"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PRICOT 2020_Powerpoint graphic 16-9 01 copy_APRICOT-2015_Powerpoint-graphic-03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" y="10721"/>
            <a:ext cx="9140615" cy="5141596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95536" y="205978"/>
            <a:ext cx="8352929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95536" y="1200150"/>
            <a:ext cx="8352929" cy="342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81503" y="4983031"/>
            <a:ext cx="127001" cy="1270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66700" marR="0" indent="-26670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86739" marR="0" indent="-320039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–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952500" marR="0" indent="-41910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6459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–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031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»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5603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175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4747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9319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resources.potaroo.net/iso3166/v6cc.html" TargetMode="External"/><Relationship Id="rId2" Type="http://schemas.openxmlformats.org/officeDocument/2006/relationships/hyperlink" Target="https://stats.labs.apnic.net/ipv6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cidr-report.org/v6/as2.0/" TargetMode="External"/><Relationship Id="rId4" Type="http://schemas.openxmlformats.org/officeDocument/2006/relationships/hyperlink" Target="https://bgp.potaroo.net/v6/as2.0/index.html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3548" y="1597820"/>
            <a:ext cx="6446664" cy="1102519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A17428"/>
                </a:solidFill>
                <a:latin typeface="Powderfinger Type" panose="02020709070000000403" pitchFamily="49" charset="77"/>
                <a:cs typeface="Powderfinger Type"/>
              </a:rPr>
              <a:t>Addressing 2021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9612" y="3474586"/>
            <a:ext cx="4800600" cy="1314450"/>
          </a:xfrm>
        </p:spPr>
        <p:txBody>
          <a:bodyPr>
            <a:normAutofit/>
          </a:bodyPr>
          <a:lstStyle/>
          <a:p>
            <a:pPr algn="r"/>
            <a:r>
              <a:rPr lang="en-US" sz="1350" dirty="0">
                <a:solidFill>
                  <a:schemeClr val="bg1">
                    <a:lumMod val="50000"/>
                  </a:schemeClr>
                </a:solidFill>
                <a:latin typeface="AhnbergHand"/>
                <a:cs typeface="AhnbergHand"/>
              </a:rPr>
              <a:t>Geoff Huston</a:t>
            </a:r>
          </a:p>
          <a:p>
            <a:pPr algn="r"/>
            <a:r>
              <a:rPr lang="en-US" sz="1350" dirty="0">
                <a:solidFill>
                  <a:schemeClr val="bg1">
                    <a:lumMod val="50000"/>
                  </a:schemeClr>
                </a:solidFill>
                <a:latin typeface="AhnbergHand"/>
                <a:cs typeface="AhnbergHand"/>
              </a:rPr>
              <a:t>APNIC Labs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770D11-7956-2E4C-B8DE-5E5DAC093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726" y="3323209"/>
            <a:ext cx="834441" cy="88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8611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F0B612E-0E9C-9040-A601-245C6814019C}"/>
              </a:ext>
            </a:extLst>
          </p:cNvPr>
          <p:cNvSpPr/>
          <p:nvPr/>
        </p:nvSpPr>
        <p:spPr>
          <a:xfrm>
            <a:off x="5653376" y="3888188"/>
            <a:ext cx="3490623" cy="1255312"/>
          </a:xfrm>
          <a:prstGeom prst="rect">
            <a:avLst/>
          </a:prstGeom>
          <a:solidFill>
            <a:srgbClr val="FFFFFF">
              <a:alpha val="84314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A50BD9-DA71-214B-9BBC-CBC9E2C6F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11" y="885284"/>
            <a:ext cx="5790232" cy="40712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19258F-EA64-2544-A030-BBD834AF6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80" y="139842"/>
            <a:ext cx="8515350" cy="994172"/>
          </a:xfrm>
        </p:spPr>
        <p:txBody>
          <a:bodyPr>
            <a:normAutofit fontScale="90000"/>
          </a:bodyPr>
          <a:lstStyle/>
          <a:p>
            <a:r>
              <a:rPr lang="en-AU" dirty="0">
                <a:solidFill>
                  <a:srgbClr val="A17428"/>
                </a:solidFill>
                <a:latin typeface="Powderfinger Type" panose="02020709070000000403" pitchFamily="49" charset="77"/>
              </a:rPr>
              <a:t>Recycling from the Reserved Pools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9D066C-E899-F848-A3D6-B7C734046831}"/>
              </a:ext>
            </a:extLst>
          </p:cNvPr>
          <p:cNvSpPr txBox="1"/>
          <p:nvPr/>
        </p:nvSpPr>
        <p:spPr>
          <a:xfrm>
            <a:off x="6165631" y="3447313"/>
            <a:ext cx="6832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50" dirty="0">
                <a:solidFill>
                  <a:srgbClr val="00AB88"/>
                </a:solidFill>
                <a:latin typeface="AhnbergHand" pitchFamily="2" charset="0"/>
              </a:rPr>
              <a:t>APNIC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32BE60-8624-8F47-8C32-9BC276C80D3D}"/>
              </a:ext>
            </a:extLst>
          </p:cNvPr>
          <p:cNvSpPr txBox="1"/>
          <p:nvPr/>
        </p:nvSpPr>
        <p:spPr>
          <a:xfrm>
            <a:off x="4677117" y="4335863"/>
            <a:ext cx="8194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50" dirty="0">
                <a:solidFill>
                  <a:srgbClr val="FFC000"/>
                </a:solidFill>
                <a:latin typeface="AhnbergHand" pitchFamily="2" charset="0"/>
              </a:rPr>
              <a:t>LACNIC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6FF0C9-0BC0-8A4E-996E-CE27694E4B15}"/>
              </a:ext>
            </a:extLst>
          </p:cNvPr>
          <p:cNvSpPr txBox="1"/>
          <p:nvPr/>
        </p:nvSpPr>
        <p:spPr>
          <a:xfrm>
            <a:off x="4033156" y="3888188"/>
            <a:ext cx="981998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050" b="0" i="0" u="none" strike="noStrike" cap="none" spc="0" normalizeH="0" baseline="0" dirty="0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AhnbergHand" pitchFamily="2" charset="0"/>
                <a:sym typeface="Arial"/>
              </a:rPr>
              <a:t>RIPE</a:t>
            </a:r>
            <a:r>
              <a:rPr kumimoji="0" lang="en-AU" sz="1100" b="0" i="0" u="none" strike="noStrike" cap="none" spc="0" normalizeH="0" baseline="0" dirty="0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AhnbergHand" pitchFamily="2" charset="0"/>
                <a:sym typeface="Arial"/>
              </a:rPr>
              <a:t> NCC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1899B9-48B6-A64C-9D7E-54B4046C2525}"/>
              </a:ext>
            </a:extLst>
          </p:cNvPr>
          <p:cNvSpPr txBox="1"/>
          <p:nvPr/>
        </p:nvSpPr>
        <p:spPr>
          <a:xfrm>
            <a:off x="5496572" y="2384143"/>
            <a:ext cx="8563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50" dirty="0">
                <a:solidFill>
                  <a:srgbClr val="F4E650"/>
                </a:solidFill>
                <a:latin typeface="AhnbergHand" pitchFamily="2" charset="0"/>
              </a:rPr>
              <a:t>AFRINIC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30DF83-3699-EA47-A8A1-60C711591A31}"/>
              </a:ext>
            </a:extLst>
          </p:cNvPr>
          <p:cNvSpPr txBox="1"/>
          <p:nvPr/>
        </p:nvSpPr>
        <p:spPr>
          <a:xfrm>
            <a:off x="5015154" y="1625540"/>
            <a:ext cx="5693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50" dirty="0">
                <a:solidFill>
                  <a:srgbClr val="7030A0"/>
                </a:solidFill>
                <a:latin typeface="AhnbergHand" pitchFamily="2" charset="0"/>
              </a:rPr>
              <a:t>ARIN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DAB62603-F170-D240-84DD-0614A63E962C}"/>
              </a:ext>
            </a:extLst>
          </p:cNvPr>
          <p:cNvSpPr/>
          <p:nvPr/>
        </p:nvSpPr>
        <p:spPr>
          <a:xfrm>
            <a:off x="4814296" y="2440323"/>
            <a:ext cx="810706" cy="863491"/>
          </a:xfrm>
          <a:custGeom>
            <a:avLst/>
            <a:gdLst>
              <a:gd name="connsiteX0" fmla="*/ 236675 w 810706"/>
              <a:gd name="connsiteY0" fmla="*/ 863491 h 863491"/>
              <a:gd name="connsiteX1" fmla="*/ 672104 w 810706"/>
              <a:gd name="connsiteY1" fmla="*/ 678434 h 863491"/>
              <a:gd name="connsiteX2" fmla="*/ 808175 w 810706"/>
              <a:gd name="connsiteY2" fmla="*/ 226677 h 863491"/>
              <a:gd name="connsiteX3" fmla="*/ 579575 w 810706"/>
              <a:gd name="connsiteY3" fmla="*/ 14406 h 863491"/>
              <a:gd name="connsiteX4" fmla="*/ 2633 w 810706"/>
              <a:gd name="connsiteY4" fmla="*/ 613120 h 863491"/>
              <a:gd name="connsiteX5" fmla="*/ 405404 w 810706"/>
              <a:gd name="connsiteY5" fmla="*/ 727420 h 86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706" h="863491">
                <a:moveTo>
                  <a:pt x="236675" y="863491"/>
                </a:moveTo>
                <a:cubicBezTo>
                  <a:pt x="406764" y="824030"/>
                  <a:pt x="576854" y="784570"/>
                  <a:pt x="672104" y="678434"/>
                </a:cubicBezTo>
                <a:cubicBezTo>
                  <a:pt x="767354" y="572298"/>
                  <a:pt x="823597" y="337348"/>
                  <a:pt x="808175" y="226677"/>
                </a:cubicBezTo>
                <a:cubicBezTo>
                  <a:pt x="792754" y="116006"/>
                  <a:pt x="713832" y="-50001"/>
                  <a:pt x="579575" y="14406"/>
                </a:cubicBezTo>
                <a:cubicBezTo>
                  <a:pt x="445318" y="78813"/>
                  <a:pt x="31661" y="494285"/>
                  <a:pt x="2633" y="613120"/>
                </a:cubicBezTo>
                <a:cubicBezTo>
                  <a:pt x="-26395" y="731955"/>
                  <a:pt x="189504" y="729687"/>
                  <a:pt x="405404" y="727420"/>
                </a:cubicBezTo>
              </a:path>
            </a:pathLst>
          </a:custGeom>
          <a:noFill/>
          <a:ln w="635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0079047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BFEB0-7D16-A74D-AC12-929E3A333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A17428"/>
                </a:solidFill>
                <a:latin typeface="Powderfinger Type" panose="02020709070000000403" pitchFamily="49" charset="77"/>
              </a:rPr>
              <a:t>Unadvertised IPv4 Addresses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234597-965C-EA4C-9C09-7E70CB4F72DB}"/>
              </a:ext>
            </a:extLst>
          </p:cNvPr>
          <p:cNvSpPr/>
          <p:nvPr/>
        </p:nvSpPr>
        <p:spPr>
          <a:xfrm>
            <a:off x="5653376" y="3888188"/>
            <a:ext cx="3490623" cy="1255312"/>
          </a:xfrm>
          <a:prstGeom prst="rect">
            <a:avLst/>
          </a:prstGeom>
          <a:solidFill>
            <a:srgbClr val="FFFFFF">
              <a:alpha val="84314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6770EB-C3E3-FE4C-BD21-E8D4997DC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61" y="986180"/>
            <a:ext cx="5803052" cy="40802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4021A1-0DCE-724B-87D1-C7C0F9D9D295}"/>
              </a:ext>
            </a:extLst>
          </p:cNvPr>
          <p:cNvSpPr txBox="1"/>
          <p:nvPr/>
        </p:nvSpPr>
        <p:spPr>
          <a:xfrm>
            <a:off x="6766294" y="1986643"/>
            <a:ext cx="181247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1200" dirty="0">
                <a:solidFill>
                  <a:srgbClr val="A17428"/>
                </a:solidFill>
                <a:latin typeface="AhnbergHand" pitchFamily="2" charset="0"/>
              </a:rPr>
              <a:t>Advertising the </a:t>
            </a:r>
            <a:r>
              <a:rPr kumimoji="0" lang="en-AU" sz="1200" b="0" i="0" u="none" strike="noStrike" cap="none" spc="0" normalizeH="0" baseline="0" dirty="0">
                <a:ln>
                  <a:noFill/>
                </a:ln>
                <a:solidFill>
                  <a:srgbClr val="A17428"/>
                </a:solidFill>
                <a:effectLst/>
                <a:uFillTx/>
                <a:latin typeface="AhnbergHand" pitchFamily="2" charset="0"/>
                <a:sym typeface="Arial"/>
              </a:rPr>
              <a:t>DoD legacy /8s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26773530-C0E2-AA44-A191-8D5DA9E59CDD}"/>
              </a:ext>
            </a:extLst>
          </p:cNvPr>
          <p:cNvSpPr/>
          <p:nvPr/>
        </p:nvSpPr>
        <p:spPr>
          <a:xfrm>
            <a:off x="6215743" y="1774283"/>
            <a:ext cx="495303" cy="1021381"/>
          </a:xfrm>
          <a:custGeom>
            <a:avLst/>
            <a:gdLst>
              <a:gd name="connsiteX0" fmla="*/ 108857 w 495303"/>
              <a:gd name="connsiteY0" fmla="*/ 707660 h 1021381"/>
              <a:gd name="connsiteX1" fmla="*/ 266700 w 495303"/>
              <a:gd name="connsiteY1" fmla="*/ 1017903 h 1021381"/>
              <a:gd name="connsiteX2" fmla="*/ 495300 w 495303"/>
              <a:gd name="connsiteY2" fmla="*/ 827403 h 1021381"/>
              <a:gd name="connsiteX3" fmla="*/ 261257 w 495303"/>
              <a:gd name="connsiteY3" fmla="*/ 152488 h 1021381"/>
              <a:gd name="connsiteX4" fmla="*/ 65314 w 495303"/>
              <a:gd name="connsiteY4" fmla="*/ 38188 h 1021381"/>
              <a:gd name="connsiteX5" fmla="*/ 0 w 495303"/>
              <a:gd name="connsiteY5" fmla="*/ 669560 h 102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303" h="1021381">
                <a:moveTo>
                  <a:pt x="108857" y="707660"/>
                </a:moveTo>
                <a:cubicBezTo>
                  <a:pt x="155575" y="852803"/>
                  <a:pt x="202293" y="997946"/>
                  <a:pt x="266700" y="1017903"/>
                </a:cubicBezTo>
                <a:cubicBezTo>
                  <a:pt x="331107" y="1037860"/>
                  <a:pt x="496207" y="971639"/>
                  <a:pt x="495300" y="827403"/>
                </a:cubicBezTo>
                <a:cubicBezTo>
                  <a:pt x="494393" y="683167"/>
                  <a:pt x="332921" y="284024"/>
                  <a:pt x="261257" y="152488"/>
                </a:cubicBezTo>
                <a:cubicBezTo>
                  <a:pt x="189593" y="20952"/>
                  <a:pt x="108857" y="-47991"/>
                  <a:pt x="65314" y="38188"/>
                </a:cubicBezTo>
                <a:cubicBezTo>
                  <a:pt x="21771" y="124367"/>
                  <a:pt x="10885" y="396963"/>
                  <a:pt x="0" y="669560"/>
                </a:cubicBezTo>
              </a:path>
            </a:pathLst>
          </a:custGeom>
          <a:noFill/>
          <a:ln w="6350" cap="flat">
            <a:solidFill>
              <a:srgbClr val="A1742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5155110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BFEB0-7D16-A74D-AC12-929E3A333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>
                <a:solidFill>
                  <a:srgbClr val="A17428"/>
                </a:solidFill>
                <a:latin typeface="Powderfinger Type" panose="02020709070000000403" pitchFamily="49" charset="77"/>
              </a:rPr>
              <a:t>Unadvertised IPv4 Addresses - 2021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234597-965C-EA4C-9C09-7E70CB4F72DB}"/>
              </a:ext>
            </a:extLst>
          </p:cNvPr>
          <p:cNvSpPr/>
          <p:nvPr/>
        </p:nvSpPr>
        <p:spPr>
          <a:xfrm>
            <a:off x="5653376" y="3888188"/>
            <a:ext cx="3490623" cy="1255312"/>
          </a:xfrm>
          <a:prstGeom prst="rect">
            <a:avLst/>
          </a:prstGeom>
          <a:solidFill>
            <a:srgbClr val="FFFFFF">
              <a:alpha val="84314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C5E145-81E6-904B-945D-6369414B18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611" y="1063229"/>
            <a:ext cx="5387703" cy="3788229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68FDCC99-0C94-734E-80A8-8F5024DF4139}"/>
              </a:ext>
            </a:extLst>
          </p:cNvPr>
          <p:cNvSpPr/>
          <p:nvPr/>
        </p:nvSpPr>
        <p:spPr>
          <a:xfrm>
            <a:off x="2250831" y="1796336"/>
            <a:ext cx="248920" cy="493356"/>
          </a:xfrm>
          <a:custGeom>
            <a:avLst/>
            <a:gdLst>
              <a:gd name="connsiteX0" fmla="*/ 102802 w 248920"/>
              <a:gd name="connsiteY0" fmla="*/ 0 h 493356"/>
              <a:gd name="connsiteX1" fmla="*/ 119034 w 248920"/>
              <a:gd name="connsiteY1" fmla="*/ 481548 h 493356"/>
              <a:gd name="connsiteX2" fmla="*/ 248890 w 248920"/>
              <a:gd name="connsiteY2" fmla="*/ 357103 h 493356"/>
              <a:gd name="connsiteX3" fmla="*/ 129855 w 248920"/>
              <a:gd name="connsiteY3" fmla="*/ 486959 h 493356"/>
              <a:gd name="connsiteX4" fmla="*/ 0 w 248920"/>
              <a:gd name="connsiteY4" fmla="*/ 384156 h 49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920" h="493356">
                <a:moveTo>
                  <a:pt x="102802" y="0"/>
                </a:moveTo>
                <a:cubicBezTo>
                  <a:pt x="98744" y="211015"/>
                  <a:pt x="94686" y="422031"/>
                  <a:pt x="119034" y="481548"/>
                </a:cubicBezTo>
                <a:cubicBezTo>
                  <a:pt x="143382" y="541065"/>
                  <a:pt x="247087" y="356201"/>
                  <a:pt x="248890" y="357103"/>
                </a:cubicBezTo>
                <a:cubicBezTo>
                  <a:pt x="250693" y="358005"/>
                  <a:pt x="171337" y="482450"/>
                  <a:pt x="129855" y="486959"/>
                </a:cubicBezTo>
                <a:cubicBezTo>
                  <a:pt x="88373" y="491468"/>
                  <a:pt x="44186" y="437812"/>
                  <a:pt x="0" y="384156"/>
                </a:cubicBezTo>
              </a:path>
            </a:pathLst>
          </a:custGeom>
          <a:noFill/>
          <a:ln w="25400" cap="flat">
            <a:solidFill>
              <a:srgbClr val="A17428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7604AB0-2B6C-044D-B970-7F86FBF8D476}"/>
              </a:ext>
            </a:extLst>
          </p:cNvPr>
          <p:cNvSpPr/>
          <p:nvPr/>
        </p:nvSpPr>
        <p:spPr>
          <a:xfrm>
            <a:off x="3576440" y="2375276"/>
            <a:ext cx="129936" cy="1473021"/>
          </a:xfrm>
          <a:custGeom>
            <a:avLst/>
            <a:gdLst>
              <a:gd name="connsiteX0" fmla="*/ 59517 w 129936"/>
              <a:gd name="connsiteY0" fmla="*/ 0 h 1473021"/>
              <a:gd name="connsiteX1" fmla="*/ 70339 w 129936"/>
              <a:gd name="connsiteY1" fmla="*/ 438262 h 1473021"/>
              <a:gd name="connsiteX2" fmla="*/ 70339 w 129936"/>
              <a:gd name="connsiteY2" fmla="*/ 1423001 h 1473021"/>
              <a:gd name="connsiteX3" fmla="*/ 129856 w 129936"/>
              <a:gd name="connsiteY3" fmla="*/ 1341841 h 1473021"/>
              <a:gd name="connsiteX4" fmla="*/ 81160 w 129936"/>
              <a:gd name="connsiteY4" fmla="*/ 1460875 h 1473021"/>
              <a:gd name="connsiteX5" fmla="*/ 0 w 129936"/>
              <a:gd name="connsiteY5" fmla="*/ 1358073 h 1473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936" h="1473021">
                <a:moveTo>
                  <a:pt x="59517" y="0"/>
                </a:moveTo>
                <a:cubicBezTo>
                  <a:pt x="64026" y="100547"/>
                  <a:pt x="68535" y="201095"/>
                  <a:pt x="70339" y="438262"/>
                </a:cubicBezTo>
                <a:cubicBezTo>
                  <a:pt x="72143" y="675429"/>
                  <a:pt x="60420" y="1272405"/>
                  <a:pt x="70339" y="1423001"/>
                </a:cubicBezTo>
                <a:cubicBezTo>
                  <a:pt x="80259" y="1573598"/>
                  <a:pt x="128053" y="1335529"/>
                  <a:pt x="129856" y="1341841"/>
                </a:cubicBezTo>
                <a:cubicBezTo>
                  <a:pt x="131660" y="1348153"/>
                  <a:pt x="102803" y="1458170"/>
                  <a:pt x="81160" y="1460875"/>
                </a:cubicBezTo>
                <a:cubicBezTo>
                  <a:pt x="59517" y="1463580"/>
                  <a:pt x="29758" y="1410826"/>
                  <a:pt x="0" y="1358073"/>
                </a:cubicBezTo>
              </a:path>
            </a:pathLst>
          </a:custGeom>
          <a:noFill/>
          <a:ln w="25400" cap="flat">
            <a:solidFill>
              <a:srgbClr val="A17428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4E195E-DB97-3E44-B703-3D4963E8281B}"/>
              </a:ext>
            </a:extLst>
          </p:cNvPr>
          <p:cNvSpPr txBox="1"/>
          <p:nvPr/>
        </p:nvSpPr>
        <p:spPr>
          <a:xfrm>
            <a:off x="2675289" y="1781981"/>
            <a:ext cx="357224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1200" dirty="0">
                <a:solidFill>
                  <a:srgbClr val="A17428"/>
                </a:solidFill>
                <a:latin typeface="AhnbergHand" pitchFamily="2" charset="0"/>
              </a:rPr>
              <a:t>Advertising the </a:t>
            </a:r>
            <a:r>
              <a:rPr kumimoji="0" lang="en-AU" sz="1200" b="0" i="0" u="none" strike="noStrike" cap="none" spc="0" normalizeH="0" baseline="0" dirty="0">
                <a:ln>
                  <a:noFill/>
                </a:ln>
                <a:solidFill>
                  <a:srgbClr val="A17428"/>
                </a:solidFill>
                <a:effectLst/>
                <a:uFillTx/>
                <a:latin typeface="AhnbergHand" pitchFamily="2" charset="0"/>
                <a:sym typeface="Arial"/>
              </a:rPr>
              <a:t>DoD legacy </a:t>
            </a:r>
            <a:r>
              <a:rPr lang="en-AU" sz="1200" dirty="0">
                <a:solidFill>
                  <a:srgbClr val="A17428"/>
                </a:solidFill>
                <a:latin typeface="AhnbergHand" pitchFamily="2" charset="0"/>
              </a:rPr>
              <a:t>allocations</a:t>
            </a:r>
            <a:endParaRPr kumimoji="0" lang="en-AU" sz="1200" b="0" i="0" u="none" strike="noStrike" cap="none" spc="0" normalizeH="0" baseline="0" dirty="0">
              <a:ln>
                <a:noFill/>
              </a:ln>
              <a:solidFill>
                <a:srgbClr val="A17428"/>
              </a:solidFill>
              <a:effectLst/>
              <a:uFillTx/>
              <a:latin typeface="AhnbergHand" pitchFamily="2" charset="0"/>
              <a:sym typeface="Arial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0090884F-EF3E-7247-82B6-80AFD0242098}"/>
              </a:ext>
            </a:extLst>
          </p:cNvPr>
          <p:cNvSpPr/>
          <p:nvPr/>
        </p:nvSpPr>
        <p:spPr>
          <a:xfrm>
            <a:off x="5337638" y="2571750"/>
            <a:ext cx="129936" cy="1473021"/>
          </a:xfrm>
          <a:custGeom>
            <a:avLst/>
            <a:gdLst>
              <a:gd name="connsiteX0" fmla="*/ 59517 w 129936"/>
              <a:gd name="connsiteY0" fmla="*/ 0 h 1473021"/>
              <a:gd name="connsiteX1" fmla="*/ 70339 w 129936"/>
              <a:gd name="connsiteY1" fmla="*/ 438262 h 1473021"/>
              <a:gd name="connsiteX2" fmla="*/ 70339 w 129936"/>
              <a:gd name="connsiteY2" fmla="*/ 1423001 h 1473021"/>
              <a:gd name="connsiteX3" fmla="*/ 129856 w 129936"/>
              <a:gd name="connsiteY3" fmla="*/ 1341841 h 1473021"/>
              <a:gd name="connsiteX4" fmla="*/ 81160 w 129936"/>
              <a:gd name="connsiteY4" fmla="*/ 1460875 h 1473021"/>
              <a:gd name="connsiteX5" fmla="*/ 0 w 129936"/>
              <a:gd name="connsiteY5" fmla="*/ 1358073 h 1473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936" h="1473021">
                <a:moveTo>
                  <a:pt x="59517" y="0"/>
                </a:moveTo>
                <a:cubicBezTo>
                  <a:pt x="64026" y="100547"/>
                  <a:pt x="68535" y="201095"/>
                  <a:pt x="70339" y="438262"/>
                </a:cubicBezTo>
                <a:cubicBezTo>
                  <a:pt x="72143" y="675429"/>
                  <a:pt x="60420" y="1272405"/>
                  <a:pt x="70339" y="1423001"/>
                </a:cubicBezTo>
                <a:cubicBezTo>
                  <a:pt x="80259" y="1573598"/>
                  <a:pt x="128053" y="1335529"/>
                  <a:pt x="129856" y="1341841"/>
                </a:cubicBezTo>
                <a:cubicBezTo>
                  <a:pt x="131660" y="1348153"/>
                  <a:pt x="102803" y="1458170"/>
                  <a:pt x="81160" y="1460875"/>
                </a:cubicBezTo>
                <a:cubicBezTo>
                  <a:pt x="59517" y="1463580"/>
                  <a:pt x="29758" y="1410826"/>
                  <a:pt x="0" y="1358073"/>
                </a:cubicBezTo>
              </a:path>
            </a:pathLst>
          </a:custGeom>
          <a:noFill/>
          <a:ln w="25400" cap="flat">
            <a:solidFill>
              <a:srgbClr val="A17428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5304068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C7876-EDFA-2141-BEDF-2260FA683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698" y="63063"/>
            <a:ext cx="8941019" cy="994172"/>
          </a:xfrm>
        </p:spPr>
        <p:txBody>
          <a:bodyPr>
            <a:normAutofit/>
          </a:bodyPr>
          <a:lstStyle/>
          <a:p>
            <a:r>
              <a:rPr lang="en-AU" sz="3200" dirty="0">
                <a:solidFill>
                  <a:srgbClr val="A17428"/>
                </a:solidFill>
                <a:latin typeface="Powderfinger Type" panose="02020709070000000403" pitchFamily="49" charset="77"/>
              </a:rPr>
              <a:t>Unadvertised vs Advertised Ratio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2EA4AC-D232-AE4B-8606-B5B2627B35DC}"/>
              </a:ext>
            </a:extLst>
          </p:cNvPr>
          <p:cNvSpPr/>
          <p:nvPr/>
        </p:nvSpPr>
        <p:spPr>
          <a:xfrm>
            <a:off x="5653376" y="3888188"/>
            <a:ext cx="3490623" cy="1255312"/>
          </a:xfrm>
          <a:prstGeom prst="rect">
            <a:avLst/>
          </a:prstGeom>
          <a:solidFill>
            <a:srgbClr val="FFFFFF">
              <a:alpha val="84314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B64B07-89C3-9B4C-A5B1-53BECD8D0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53" y="954751"/>
            <a:ext cx="6417734" cy="412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7370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BE1404D-1F56-904A-A59D-586BC7171FB4}"/>
              </a:ext>
            </a:extLst>
          </p:cNvPr>
          <p:cNvSpPr/>
          <p:nvPr/>
        </p:nvSpPr>
        <p:spPr>
          <a:xfrm>
            <a:off x="5653376" y="3888188"/>
            <a:ext cx="3490623" cy="1255312"/>
          </a:xfrm>
          <a:prstGeom prst="rect">
            <a:avLst/>
          </a:prstGeom>
          <a:solidFill>
            <a:srgbClr val="FFFFFF">
              <a:alpha val="84314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975D97-9610-1E45-AE72-630A31A9E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508" y="733566"/>
            <a:ext cx="6242827" cy="43894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1A1DF9-3DAD-EE4B-9541-C23D1A70D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94" y="-23925"/>
            <a:ext cx="8807012" cy="994172"/>
          </a:xfrm>
        </p:spPr>
        <p:txBody>
          <a:bodyPr>
            <a:normAutofit fontScale="90000"/>
          </a:bodyPr>
          <a:lstStyle/>
          <a:p>
            <a:r>
              <a:rPr lang="en-AU" dirty="0">
                <a:solidFill>
                  <a:srgbClr val="A17428"/>
                </a:solidFill>
                <a:latin typeface="Powderfinger Type" panose="02020709070000000403" pitchFamily="49" charset="77"/>
              </a:rPr>
              <a:t>IPv4 Address Pool Movements – 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D80478-8F13-8842-8C5E-E4E111D94FFF}"/>
              </a:ext>
            </a:extLst>
          </p:cNvPr>
          <p:cNvSpPr txBox="1"/>
          <p:nvPr/>
        </p:nvSpPr>
        <p:spPr>
          <a:xfrm>
            <a:off x="6394142" y="1433922"/>
            <a:ext cx="10695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0070C0"/>
                </a:solidFill>
                <a:latin typeface="AhnbergHand" pitchFamily="2" charset="0"/>
              </a:rPr>
              <a:t>advertised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CF45D8-33EC-9E45-B9E5-84C64CF07E9E}"/>
              </a:ext>
            </a:extLst>
          </p:cNvPr>
          <p:cNvSpPr txBox="1"/>
          <p:nvPr/>
        </p:nvSpPr>
        <p:spPr>
          <a:xfrm>
            <a:off x="6320978" y="3903956"/>
            <a:ext cx="12875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FF0000"/>
                </a:solidFill>
                <a:latin typeface="AhnbergHand" pitchFamily="2" charset="0"/>
              </a:rPr>
              <a:t>unadvertised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416E86-B876-974B-A9EF-D6E0A79C40BE}"/>
              </a:ext>
            </a:extLst>
          </p:cNvPr>
          <p:cNvSpPr txBox="1"/>
          <p:nvPr/>
        </p:nvSpPr>
        <p:spPr>
          <a:xfrm>
            <a:off x="6486479" y="2800117"/>
            <a:ext cx="10695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92D050"/>
                </a:solidFill>
                <a:latin typeface="AhnbergHand" pitchFamily="2" charset="0"/>
              </a:rPr>
              <a:t>allocations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5435BC76-A915-5D47-9F11-08E2831DEEA4}"/>
              </a:ext>
            </a:extLst>
          </p:cNvPr>
          <p:cNvSpPr/>
          <p:nvPr/>
        </p:nvSpPr>
        <p:spPr>
          <a:xfrm>
            <a:off x="7941571" y="1359521"/>
            <a:ext cx="94776" cy="1568789"/>
          </a:xfrm>
          <a:custGeom>
            <a:avLst/>
            <a:gdLst>
              <a:gd name="connsiteX0" fmla="*/ 10754 w 126368"/>
              <a:gd name="connsiteY0" fmla="*/ 2091719 h 2091719"/>
              <a:gd name="connsiteX1" fmla="*/ 52795 w 126368"/>
              <a:gd name="connsiteY1" fmla="*/ 683333 h 2091719"/>
              <a:gd name="connsiteX2" fmla="*/ 73816 w 126368"/>
              <a:gd name="connsiteY2" fmla="*/ 42202 h 2091719"/>
              <a:gd name="connsiteX3" fmla="*/ 243 w 126368"/>
              <a:gd name="connsiteY3" fmla="*/ 126284 h 2091719"/>
              <a:gd name="connsiteX4" fmla="*/ 52795 w 126368"/>
              <a:gd name="connsiteY4" fmla="*/ 160 h 2091719"/>
              <a:gd name="connsiteX5" fmla="*/ 126368 w 126368"/>
              <a:gd name="connsiteY5" fmla="*/ 105264 h 2091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368" h="2091719">
                <a:moveTo>
                  <a:pt x="10754" y="2091719"/>
                </a:moveTo>
                <a:cubicBezTo>
                  <a:pt x="26519" y="1558319"/>
                  <a:pt x="42285" y="1024919"/>
                  <a:pt x="52795" y="683333"/>
                </a:cubicBezTo>
                <a:cubicBezTo>
                  <a:pt x="63305" y="341747"/>
                  <a:pt x="82575" y="135043"/>
                  <a:pt x="73816" y="42202"/>
                </a:cubicBezTo>
                <a:cubicBezTo>
                  <a:pt x="65057" y="-50639"/>
                  <a:pt x="3746" y="133291"/>
                  <a:pt x="243" y="126284"/>
                </a:cubicBezTo>
                <a:cubicBezTo>
                  <a:pt x="-3260" y="119277"/>
                  <a:pt x="31774" y="3663"/>
                  <a:pt x="52795" y="160"/>
                </a:cubicBezTo>
                <a:cubicBezTo>
                  <a:pt x="73816" y="-3343"/>
                  <a:pt x="100092" y="50960"/>
                  <a:pt x="126368" y="105264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32799D2F-E4CF-F444-9B7A-50631B266E00}"/>
              </a:ext>
            </a:extLst>
          </p:cNvPr>
          <p:cNvSpPr/>
          <p:nvPr/>
        </p:nvSpPr>
        <p:spPr>
          <a:xfrm>
            <a:off x="7796647" y="2798379"/>
            <a:ext cx="54580" cy="129931"/>
          </a:xfrm>
          <a:custGeom>
            <a:avLst/>
            <a:gdLst>
              <a:gd name="connsiteX0" fmla="*/ 53532 w 127104"/>
              <a:gd name="connsiteY0" fmla="*/ 420414 h 420414"/>
              <a:gd name="connsiteX1" fmla="*/ 53532 w 127104"/>
              <a:gd name="connsiteY1" fmla="*/ 84083 h 420414"/>
              <a:gd name="connsiteX2" fmla="*/ 53532 w 127104"/>
              <a:gd name="connsiteY2" fmla="*/ 0 h 420414"/>
              <a:gd name="connsiteX3" fmla="*/ 980 w 127104"/>
              <a:gd name="connsiteY3" fmla="*/ 84083 h 420414"/>
              <a:gd name="connsiteX4" fmla="*/ 106084 w 127104"/>
              <a:gd name="connsiteY4" fmla="*/ 42042 h 420414"/>
              <a:gd name="connsiteX5" fmla="*/ 127104 w 127104"/>
              <a:gd name="connsiteY5" fmla="*/ 63062 h 420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104" h="420414">
                <a:moveTo>
                  <a:pt x="53532" y="420414"/>
                </a:moveTo>
                <a:lnTo>
                  <a:pt x="53532" y="84083"/>
                </a:lnTo>
                <a:cubicBezTo>
                  <a:pt x="53532" y="14014"/>
                  <a:pt x="62291" y="0"/>
                  <a:pt x="53532" y="0"/>
                </a:cubicBezTo>
                <a:cubicBezTo>
                  <a:pt x="44773" y="0"/>
                  <a:pt x="-7779" y="77076"/>
                  <a:pt x="980" y="84083"/>
                </a:cubicBezTo>
                <a:cubicBezTo>
                  <a:pt x="9739" y="91090"/>
                  <a:pt x="85063" y="45546"/>
                  <a:pt x="106084" y="42042"/>
                </a:cubicBezTo>
                <a:cubicBezTo>
                  <a:pt x="127105" y="38538"/>
                  <a:pt x="127104" y="50800"/>
                  <a:pt x="127104" y="63062"/>
                </a:cubicBezTo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FC521C3E-3B66-C64A-A350-FE14BE3AB7E8}"/>
              </a:ext>
            </a:extLst>
          </p:cNvPr>
          <p:cNvSpPr/>
          <p:nvPr/>
        </p:nvSpPr>
        <p:spPr>
          <a:xfrm>
            <a:off x="7860290" y="2934390"/>
            <a:ext cx="118402" cy="1356201"/>
          </a:xfrm>
          <a:custGeom>
            <a:avLst/>
            <a:gdLst>
              <a:gd name="connsiteX0" fmla="*/ 126124 w 157869"/>
              <a:gd name="connsiteY0" fmla="*/ 0 h 1808268"/>
              <a:gd name="connsiteX1" fmla="*/ 84083 w 157869"/>
              <a:gd name="connsiteY1" fmla="*/ 1292772 h 1808268"/>
              <a:gd name="connsiteX2" fmla="*/ 73572 w 157869"/>
              <a:gd name="connsiteY2" fmla="*/ 1797268 h 1808268"/>
              <a:gd name="connsiteX3" fmla="*/ 157655 w 157869"/>
              <a:gd name="connsiteY3" fmla="*/ 1650124 h 1808268"/>
              <a:gd name="connsiteX4" fmla="*/ 94593 w 157869"/>
              <a:gd name="connsiteY4" fmla="*/ 1765737 h 1808268"/>
              <a:gd name="connsiteX5" fmla="*/ 0 w 157869"/>
              <a:gd name="connsiteY5" fmla="*/ 1650124 h 1808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869" h="1808268">
                <a:moveTo>
                  <a:pt x="126124" y="0"/>
                </a:moveTo>
                <a:cubicBezTo>
                  <a:pt x="109483" y="496613"/>
                  <a:pt x="92842" y="993227"/>
                  <a:pt x="84083" y="1292772"/>
                </a:cubicBezTo>
                <a:cubicBezTo>
                  <a:pt x="75324" y="1592317"/>
                  <a:pt x="61310" y="1737709"/>
                  <a:pt x="73572" y="1797268"/>
                </a:cubicBezTo>
                <a:cubicBezTo>
                  <a:pt x="85834" y="1856827"/>
                  <a:pt x="154152" y="1655379"/>
                  <a:pt x="157655" y="1650124"/>
                </a:cubicBezTo>
                <a:cubicBezTo>
                  <a:pt x="161158" y="1644869"/>
                  <a:pt x="120869" y="1765737"/>
                  <a:pt x="94593" y="1765737"/>
                </a:cubicBezTo>
                <a:cubicBezTo>
                  <a:pt x="68317" y="1765737"/>
                  <a:pt x="34158" y="1707930"/>
                  <a:pt x="0" y="165012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C68D00-EA7E-AC41-91CD-4BDA3186BD9F}"/>
              </a:ext>
            </a:extLst>
          </p:cNvPr>
          <p:cNvSpPr txBox="1"/>
          <p:nvPr/>
        </p:nvSpPr>
        <p:spPr>
          <a:xfrm>
            <a:off x="8133548" y="1734004"/>
            <a:ext cx="6511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0070C0"/>
                </a:solidFill>
                <a:latin typeface="AhnbergHand" pitchFamily="2" charset="0"/>
              </a:rPr>
              <a:t>210M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355CA2-589A-C144-AB20-4C2F37A58221}"/>
              </a:ext>
            </a:extLst>
          </p:cNvPr>
          <p:cNvSpPr txBox="1"/>
          <p:nvPr/>
        </p:nvSpPr>
        <p:spPr>
          <a:xfrm>
            <a:off x="8086262" y="3945321"/>
            <a:ext cx="60946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FF0000"/>
                </a:solidFill>
                <a:latin typeface="AhnbergHand" pitchFamily="2" charset="0"/>
              </a:rPr>
              <a:t>186M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A8918D-2FD2-554D-B9B1-F420D2249B52}"/>
              </a:ext>
            </a:extLst>
          </p:cNvPr>
          <p:cNvSpPr txBox="1"/>
          <p:nvPr/>
        </p:nvSpPr>
        <p:spPr>
          <a:xfrm>
            <a:off x="8208964" y="2693447"/>
            <a:ext cx="56938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92D050"/>
                </a:solidFill>
                <a:latin typeface="AhnbergHand" pitchFamily="2" charset="0"/>
              </a:rPr>
              <a:t>24M</a:t>
            </a:r>
          </a:p>
        </p:txBody>
      </p:sp>
    </p:spTree>
    <p:extLst>
      <p:ext uri="{BB962C8B-B14F-4D97-AF65-F5344CB8AC3E}">
        <p14:creationId xmlns:p14="http://schemas.microsoft.com/office/powerpoint/2010/main" val="387182517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CC6A823-CAFC-194A-B778-5BAC0193436F}"/>
              </a:ext>
            </a:extLst>
          </p:cNvPr>
          <p:cNvSpPr/>
          <p:nvPr/>
        </p:nvSpPr>
        <p:spPr>
          <a:xfrm>
            <a:off x="5653376" y="3888188"/>
            <a:ext cx="3490623" cy="1255312"/>
          </a:xfrm>
          <a:prstGeom prst="rect">
            <a:avLst/>
          </a:prstGeom>
          <a:solidFill>
            <a:srgbClr val="FFFFFF">
              <a:alpha val="84314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0F9E80-0140-CC4C-B403-36460FB6A698}"/>
              </a:ext>
            </a:extLst>
          </p:cNvPr>
          <p:cNvSpPr/>
          <p:nvPr/>
        </p:nvSpPr>
        <p:spPr>
          <a:xfrm>
            <a:off x="166977" y="1232452"/>
            <a:ext cx="8977023" cy="399155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AD52DF-B7CA-E941-A67B-4699C04E7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05978"/>
            <a:ext cx="8602376" cy="857251"/>
          </a:xfrm>
        </p:spPr>
        <p:txBody>
          <a:bodyPr>
            <a:normAutofit fontScale="90000"/>
          </a:bodyPr>
          <a:lstStyle/>
          <a:p>
            <a:r>
              <a:rPr lang="en-AU" dirty="0">
                <a:solidFill>
                  <a:srgbClr val="A17428"/>
                </a:solidFill>
                <a:latin typeface="Powderfinger Type" panose="02020709070000000403" pitchFamily="49" charset="77"/>
              </a:rPr>
              <a:t>Where have IPv4 Addresses ended up?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675967-83B6-584A-A497-40ED02A045F5}"/>
              </a:ext>
            </a:extLst>
          </p:cNvPr>
          <p:cNvSpPr txBox="1"/>
          <p:nvPr/>
        </p:nvSpPr>
        <p:spPr>
          <a:xfrm>
            <a:off x="1316421" y="1362607"/>
            <a:ext cx="22236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b="1" dirty="0"/>
              <a:t>Allocated Address Pools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FAA1C4-FB5F-6542-A332-1C6BD2D2DF9C}"/>
              </a:ext>
            </a:extLst>
          </p:cNvPr>
          <p:cNvSpPr txBox="1"/>
          <p:nvPr/>
        </p:nvSpPr>
        <p:spPr>
          <a:xfrm>
            <a:off x="5923894" y="1362607"/>
            <a:ext cx="280076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b="1" dirty="0"/>
              <a:t>Allocated Addresses Per Capita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A2F4D5-2208-C546-B9A3-C15B99F4E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839" y="1662689"/>
            <a:ext cx="2832100" cy="3467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1694FD-CF06-B744-86DA-079F678A37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2310" y="1662689"/>
            <a:ext cx="38608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72693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72583-E333-CD4F-A96B-8433CA7DE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0092" y="2142058"/>
            <a:ext cx="4739509" cy="994172"/>
          </a:xfrm>
        </p:spPr>
        <p:txBody>
          <a:bodyPr/>
          <a:lstStyle/>
          <a:p>
            <a:r>
              <a:rPr lang="en-AU" dirty="0">
                <a:solidFill>
                  <a:srgbClr val="A17428"/>
                </a:solidFill>
                <a:latin typeface="Powderfinger Type" panose="02020709070000000403" pitchFamily="49" charset="77"/>
              </a:rPr>
              <a:t>IPv6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60D302-F69D-0F40-87DC-F654654B2F42}"/>
              </a:ext>
            </a:extLst>
          </p:cNvPr>
          <p:cNvSpPr/>
          <p:nvPr/>
        </p:nvSpPr>
        <p:spPr>
          <a:xfrm>
            <a:off x="5653376" y="3888188"/>
            <a:ext cx="3490623" cy="1255312"/>
          </a:xfrm>
          <a:prstGeom prst="rect">
            <a:avLst/>
          </a:prstGeom>
          <a:solidFill>
            <a:srgbClr val="FFFFFF">
              <a:alpha val="84314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984135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E4722D-50CF-4E4A-A218-FA2575C5BF0D}"/>
              </a:ext>
            </a:extLst>
          </p:cNvPr>
          <p:cNvSpPr/>
          <p:nvPr/>
        </p:nvSpPr>
        <p:spPr>
          <a:xfrm>
            <a:off x="5653376" y="3888188"/>
            <a:ext cx="3490623" cy="1255312"/>
          </a:xfrm>
          <a:prstGeom prst="rect">
            <a:avLst/>
          </a:prstGeom>
          <a:solidFill>
            <a:srgbClr val="FFFFFF">
              <a:alpha val="84314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5DE900-E25C-4649-A408-364BE87E3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912" y="962152"/>
            <a:ext cx="5899836" cy="41483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23B942-4BC2-8A48-A9BE-7436BEA49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A17428"/>
                </a:solidFill>
                <a:latin typeface="Powderfinger Type" panose="02020709070000000403" pitchFamily="49" charset="77"/>
              </a:rPr>
              <a:t>IPv6 Allocations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4A2805CD-4439-634E-A396-5A1126D6DAA0}"/>
              </a:ext>
            </a:extLst>
          </p:cNvPr>
          <p:cNvSpPr/>
          <p:nvPr/>
        </p:nvSpPr>
        <p:spPr>
          <a:xfrm>
            <a:off x="1496460" y="530848"/>
            <a:ext cx="5764258" cy="3650500"/>
          </a:xfrm>
          <a:custGeom>
            <a:avLst/>
            <a:gdLst>
              <a:gd name="connsiteX0" fmla="*/ 0 w 7685677"/>
              <a:gd name="connsiteY0" fmla="*/ 4867333 h 4867333"/>
              <a:gd name="connsiteX1" fmla="*/ 1345324 w 7685677"/>
              <a:gd name="connsiteY1" fmla="*/ 4068547 h 4867333"/>
              <a:gd name="connsiteX2" fmla="*/ 5202620 w 7685677"/>
              <a:gd name="connsiteY2" fmla="*/ 1693209 h 4867333"/>
              <a:gd name="connsiteX3" fmla="*/ 7493875 w 7685677"/>
              <a:gd name="connsiteY3" fmla="*/ 116657 h 4867333"/>
              <a:gd name="connsiteX4" fmla="*/ 7262648 w 7685677"/>
              <a:gd name="connsiteY4" fmla="*/ 137678 h 4867333"/>
              <a:gd name="connsiteX5" fmla="*/ 7651531 w 7685677"/>
              <a:gd name="connsiteY5" fmla="*/ 1043 h 4867333"/>
              <a:gd name="connsiteX6" fmla="*/ 7641020 w 7685677"/>
              <a:gd name="connsiteY6" fmla="*/ 221760 h 486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85677" h="4867333">
                <a:moveTo>
                  <a:pt x="0" y="4867333"/>
                </a:moveTo>
                <a:lnTo>
                  <a:pt x="1345324" y="4068547"/>
                </a:lnTo>
                <a:lnTo>
                  <a:pt x="5202620" y="1693209"/>
                </a:lnTo>
                <a:cubicBezTo>
                  <a:pt x="6227378" y="1034561"/>
                  <a:pt x="7150537" y="375912"/>
                  <a:pt x="7493875" y="116657"/>
                </a:cubicBezTo>
                <a:cubicBezTo>
                  <a:pt x="7837213" y="-142598"/>
                  <a:pt x="7236372" y="156947"/>
                  <a:pt x="7262648" y="137678"/>
                </a:cubicBezTo>
                <a:cubicBezTo>
                  <a:pt x="7288924" y="118409"/>
                  <a:pt x="7588469" y="-12971"/>
                  <a:pt x="7651531" y="1043"/>
                </a:cubicBezTo>
                <a:cubicBezTo>
                  <a:pt x="7714593" y="15057"/>
                  <a:pt x="7677806" y="118408"/>
                  <a:pt x="7641020" y="221760"/>
                </a:cubicBezTo>
              </a:path>
            </a:pathLst>
          </a:custGeom>
          <a:noFill/>
          <a:ln>
            <a:solidFill>
              <a:srgbClr val="AB79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C26A34-6797-F240-AF18-0A726D072A7A}"/>
              </a:ext>
            </a:extLst>
          </p:cNvPr>
          <p:cNvSpPr txBox="1"/>
          <p:nvPr/>
        </p:nvSpPr>
        <p:spPr>
          <a:xfrm>
            <a:off x="6499647" y="1313279"/>
            <a:ext cx="203773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AB7942"/>
                </a:solidFill>
                <a:latin typeface="AhnbergHand" pitchFamily="2" charset="0"/>
              </a:rPr>
              <a:t>Covid impact in EU?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C5D6A7-B8C3-634D-B8D8-9DBD2473072E}"/>
              </a:ext>
            </a:extLst>
          </p:cNvPr>
          <p:cNvSpPr txBox="1"/>
          <p:nvPr/>
        </p:nvSpPr>
        <p:spPr>
          <a:xfrm>
            <a:off x="7412195" y="1925837"/>
            <a:ext cx="17618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AB7942"/>
                </a:solidFill>
                <a:latin typeface="AhnbergHand" pitchFamily="2" charset="0"/>
              </a:rPr>
              <a:t>Covid impact in LATAM?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666560C-D30A-4A42-9A78-88DE85068F7B}"/>
              </a:ext>
            </a:extLst>
          </p:cNvPr>
          <p:cNvSpPr/>
          <p:nvPr/>
        </p:nvSpPr>
        <p:spPr>
          <a:xfrm>
            <a:off x="6595900" y="1613361"/>
            <a:ext cx="212734" cy="1568754"/>
          </a:xfrm>
          <a:custGeom>
            <a:avLst/>
            <a:gdLst>
              <a:gd name="connsiteX0" fmla="*/ 212734 w 212734"/>
              <a:gd name="connsiteY0" fmla="*/ 0 h 1220730"/>
              <a:gd name="connsiteX1" fmla="*/ 63542 w 212734"/>
              <a:gd name="connsiteY1" fmla="*/ 1058779 h 1220730"/>
              <a:gd name="connsiteX2" fmla="*/ 10603 w 212734"/>
              <a:gd name="connsiteY2" fmla="*/ 1203158 h 1220730"/>
              <a:gd name="connsiteX3" fmla="*/ 978 w 212734"/>
              <a:gd name="connsiteY3" fmla="*/ 1082842 h 1220730"/>
              <a:gd name="connsiteX4" fmla="*/ 25041 w 212734"/>
              <a:gd name="connsiteY4" fmla="*/ 1217596 h 1220730"/>
              <a:gd name="connsiteX5" fmla="*/ 121294 w 212734"/>
              <a:gd name="connsiteY5" fmla="*/ 1164657 h 1220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734" h="1220730">
                <a:moveTo>
                  <a:pt x="212734" y="0"/>
                </a:moveTo>
                <a:cubicBezTo>
                  <a:pt x="154982" y="429126"/>
                  <a:pt x="97230" y="858253"/>
                  <a:pt x="63542" y="1058779"/>
                </a:cubicBezTo>
                <a:cubicBezTo>
                  <a:pt x="29854" y="1259305"/>
                  <a:pt x="21030" y="1199147"/>
                  <a:pt x="10603" y="1203158"/>
                </a:cubicBezTo>
                <a:cubicBezTo>
                  <a:pt x="176" y="1207169"/>
                  <a:pt x="-1428" y="1080436"/>
                  <a:pt x="978" y="1082842"/>
                </a:cubicBezTo>
                <a:cubicBezTo>
                  <a:pt x="3384" y="1085248"/>
                  <a:pt x="4988" y="1203960"/>
                  <a:pt x="25041" y="1217596"/>
                </a:cubicBezTo>
                <a:cubicBezTo>
                  <a:pt x="45094" y="1231232"/>
                  <a:pt x="83194" y="1197944"/>
                  <a:pt x="121294" y="1164657"/>
                </a:cubicBezTo>
              </a:path>
            </a:pathLst>
          </a:custGeom>
          <a:noFill/>
          <a:ln w="12700" cap="flat">
            <a:solidFill>
              <a:srgbClr val="A1742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481BC990-0450-564E-BC67-686ED20C5AE8}"/>
              </a:ext>
            </a:extLst>
          </p:cNvPr>
          <p:cNvSpPr/>
          <p:nvPr/>
        </p:nvSpPr>
        <p:spPr>
          <a:xfrm>
            <a:off x="7151424" y="2122364"/>
            <a:ext cx="293717" cy="149198"/>
          </a:xfrm>
          <a:custGeom>
            <a:avLst/>
            <a:gdLst>
              <a:gd name="connsiteX0" fmla="*/ 293717 w 293717"/>
              <a:gd name="connsiteY0" fmla="*/ 62571 h 149198"/>
              <a:gd name="connsiteX1" fmla="*/ 19397 w 293717"/>
              <a:gd name="connsiteY1" fmla="*/ 77009 h 149198"/>
              <a:gd name="connsiteX2" fmla="*/ 115650 w 293717"/>
              <a:gd name="connsiteY2" fmla="*/ 7 h 149198"/>
              <a:gd name="connsiteX3" fmla="*/ 147 w 293717"/>
              <a:gd name="connsiteY3" fmla="*/ 81821 h 149198"/>
              <a:gd name="connsiteX4" fmla="*/ 96399 w 293717"/>
              <a:gd name="connsiteY4" fmla="*/ 149198 h 149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717" h="149198">
                <a:moveTo>
                  <a:pt x="293717" y="62571"/>
                </a:moveTo>
                <a:cubicBezTo>
                  <a:pt x="171396" y="75003"/>
                  <a:pt x="49075" y="87436"/>
                  <a:pt x="19397" y="77009"/>
                </a:cubicBezTo>
                <a:cubicBezTo>
                  <a:pt x="-10281" y="66582"/>
                  <a:pt x="118858" y="-795"/>
                  <a:pt x="115650" y="7"/>
                </a:cubicBezTo>
                <a:cubicBezTo>
                  <a:pt x="112442" y="809"/>
                  <a:pt x="3356" y="56956"/>
                  <a:pt x="147" y="81821"/>
                </a:cubicBezTo>
                <a:cubicBezTo>
                  <a:pt x="-3062" y="106686"/>
                  <a:pt x="46668" y="127942"/>
                  <a:pt x="96399" y="149198"/>
                </a:cubicBezTo>
              </a:path>
            </a:pathLst>
          </a:custGeom>
          <a:noFill/>
          <a:ln w="12700" cap="flat">
            <a:solidFill>
              <a:srgbClr val="A1742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6056134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62A96-9709-734E-A023-7399C0975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A17428"/>
                </a:solidFill>
                <a:latin typeface="Powderfinger Type" panose="02020709070000000403" pitchFamily="49" charset="77"/>
              </a:rPr>
              <a:t>IPv4 / IPv6 RIR Allocations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28C199-A887-FA47-BDC4-8EF1D33E66F4}"/>
              </a:ext>
            </a:extLst>
          </p:cNvPr>
          <p:cNvSpPr/>
          <p:nvPr/>
        </p:nvSpPr>
        <p:spPr>
          <a:xfrm>
            <a:off x="5653376" y="3888188"/>
            <a:ext cx="3490623" cy="1255312"/>
          </a:xfrm>
          <a:prstGeom prst="rect">
            <a:avLst/>
          </a:prstGeom>
          <a:solidFill>
            <a:srgbClr val="FFFFFF">
              <a:alpha val="84314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E6BE4D-D973-404F-B655-3DA8DA71AF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177" y="1016000"/>
            <a:ext cx="5870222" cy="4127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8C2051-9CCC-2E44-BC2D-C03167733EB1}"/>
              </a:ext>
            </a:extLst>
          </p:cNvPr>
          <p:cNvSpPr txBox="1"/>
          <p:nvPr/>
        </p:nvSpPr>
        <p:spPr>
          <a:xfrm>
            <a:off x="6146358" y="1280160"/>
            <a:ext cx="5539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IPv4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6645FD-52F9-5E4F-90A8-6A7544967A60}"/>
              </a:ext>
            </a:extLst>
          </p:cNvPr>
          <p:cNvSpPr txBox="1"/>
          <p:nvPr/>
        </p:nvSpPr>
        <p:spPr>
          <a:xfrm>
            <a:off x="7264399" y="3371353"/>
            <a:ext cx="5539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>
                <a:ln>
                  <a:noFill/>
                </a:ln>
                <a:solidFill>
                  <a:srgbClr val="FFC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IPv6</a:t>
            </a:r>
          </a:p>
        </p:txBody>
      </p:sp>
    </p:spTree>
    <p:extLst>
      <p:ext uri="{BB962C8B-B14F-4D97-AF65-F5344CB8AC3E}">
        <p14:creationId xmlns:p14="http://schemas.microsoft.com/office/powerpoint/2010/main" val="110619526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C5716-1747-2941-A920-39F31C1CD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A17428"/>
                </a:solidFill>
                <a:latin typeface="Powderfinger Type" panose="02020709070000000403" pitchFamily="49" charset="77"/>
              </a:rPr>
              <a:t>IPv6 Addresses Allocated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453C55-CF48-A648-A524-DDC7FE41159E}"/>
              </a:ext>
            </a:extLst>
          </p:cNvPr>
          <p:cNvSpPr/>
          <p:nvPr/>
        </p:nvSpPr>
        <p:spPr>
          <a:xfrm>
            <a:off x="5653376" y="3888188"/>
            <a:ext cx="3490623" cy="1255312"/>
          </a:xfrm>
          <a:prstGeom prst="rect">
            <a:avLst/>
          </a:prstGeom>
          <a:solidFill>
            <a:srgbClr val="FFFFFF">
              <a:alpha val="84314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EB2924-C2FD-F044-84AB-8FCEB7764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555" y="965596"/>
            <a:ext cx="5562600" cy="3911203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AFD0C097-EB52-794A-A1FA-C3A935D2C32C}"/>
              </a:ext>
            </a:extLst>
          </p:cNvPr>
          <p:cNvSpPr/>
          <p:nvPr/>
        </p:nvSpPr>
        <p:spPr>
          <a:xfrm>
            <a:off x="1804120" y="670205"/>
            <a:ext cx="4869470" cy="3163724"/>
          </a:xfrm>
          <a:custGeom>
            <a:avLst/>
            <a:gdLst>
              <a:gd name="connsiteX0" fmla="*/ 0 w 6492626"/>
              <a:gd name="connsiteY0" fmla="*/ 4218298 h 4218298"/>
              <a:gd name="connsiteX1" fmla="*/ 3058510 w 6492626"/>
              <a:gd name="connsiteY1" fmla="*/ 2494602 h 4218298"/>
              <a:gd name="connsiteX2" fmla="*/ 6316717 w 6492626"/>
              <a:gd name="connsiteY2" fmla="*/ 161305 h 4218298"/>
              <a:gd name="connsiteX3" fmla="*/ 6096000 w 6492626"/>
              <a:gd name="connsiteY3" fmla="*/ 182326 h 4218298"/>
              <a:gd name="connsiteX4" fmla="*/ 6453352 w 6492626"/>
              <a:gd name="connsiteY4" fmla="*/ 24671 h 4218298"/>
              <a:gd name="connsiteX5" fmla="*/ 6442841 w 6492626"/>
              <a:gd name="connsiteY5" fmla="*/ 213857 h 4218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92626" h="4218298">
                <a:moveTo>
                  <a:pt x="0" y="4218298"/>
                </a:moveTo>
                <a:cubicBezTo>
                  <a:pt x="1002862" y="3694532"/>
                  <a:pt x="2005724" y="3170767"/>
                  <a:pt x="3058510" y="2494602"/>
                </a:cubicBezTo>
                <a:cubicBezTo>
                  <a:pt x="4111296" y="1818436"/>
                  <a:pt x="5810469" y="546684"/>
                  <a:pt x="6316717" y="161305"/>
                </a:cubicBezTo>
                <a:cubicBezTo>
                  <a:pt x="6822965" y="-224074"/>
                  <a:pt x="6073228" y="205098"/>
                  <a:pt x="6096000" y="182326"/>
                </a:cubicBezTo>
                <a:cubicBezTo>
                  <a:pt x="6118773" y="159554"/>
                  <a:pt x="6395545" y="19416"/>
                  <a:pt x="6453352" y="24671"/>
                </a:cubicBezTo>
                <a:cubicBezTo>
                  <a:pt x="6511159" y="29926"/>
                  <a:pt x="6477000" y="121891"/>
                  <a:pt x="6442841" y="213857"/>
                </a:cubicBezTo>
              </a:path>
            </a:pathLst>
          </a:custGeom>
          <a:noFill/>
          <a:ln>
            <a:solidFill>
              <a:srgbClr val="AB79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>
              <a:solidFill>
                <a:srgbClr val="AB794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2E26C1-E170-DC49-B9D9-883C0087A72E}"/>
              </a:ext>
            </a:extLst>
          </p:cNvPr>
          <p:cNvSpPr txBox="1"/>
          <p:nvPr/>
        </p:nvSpPr>
        <p:spPr>
          <a:xfrm>
            <a:off x="7122237" y="2148497"/>
            <a:ext cx="141417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AB7942"/>
                </a:solidFill>
                <a:latin typeface="AhnbergHand" pitchFamily="2" charset="0"/>
              </a:rPr>
              <a:t>Covid impact?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BEAC81FF-C1EB-BF4B-9020-F850F0229F0D}"/>
              </a:ext>
            </a:extLst>
          </p:cNvPr>
          <p:cNvSpPr/>
          <p:nvPr/>
        </p:nvSpPr>
        <p:spPr>
          <a:xfrm>
            <a:off x="6796103" y="2442660"/>
            <a:ext cx="536046" cy="252262"/>
          </a:xfrm>
          <a:custGeom>
            <a:avLst/>
            <a:gdLst>
              <a:gd name="connsiteX0" fmla="*/ 714728 w 714728"/>
              <a:gd name="connsiteY0" fmla="*/ 21039 h 336349"/>
              <a:gd name="connsiteX1" fmla="*/ 52576 w 714728"/>
              <a:gd name="connsiteY1" fmla="*/ 126142 h 336349"/>
              <a:gd name="connsiteX2" fmla="*/ 189211 w 714728"/>
              <a:gd name="connsiteY2" fmla="*/ 18 h 336349"/>
              <a:gd name="connsiteX3" fmla="*/ 25 w 714728"/>
              <a:gd name="connsiteY3" fmla="*/ 136653 h 336349"/>
              <a:gd name="connsiteX4" fmla="*/ 178701 w 714728"/>
              <a:gd name="connsiteY4" fmla="*/ 336349 h 336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728" h="336349">
                <a:moveTo>
                  <a:pt x="714728" y="21039"/>
                </a:moveTo>
                <a:cubicBezTo>
                  <a:pt x="427445" y="75342"/>
                  <a:pt x="140162" y="129645"/>
                  <a:pt x="52576" y="126142"/>
                </a:cubicBezTo>
                <a:cubicBezTo>
                  <a:pt x="-35010" y="122639"/>
                  <a:pt x="197969" y="-1734"/>
                  <a:pt x="189211" y="18"/>
                </a:cubicBezTo>
                <a:cubicBezTo>
                  <a:pt x="180453" y="1770"/>
                  <a:pt x="1777" y="80598"/>
                  <a:pt x="25" y="136653"/>
                </a:cubicBezTo>
                <a:cubicBezTo>
                  <a:pt x="-1727" y="192708"/>
                  <a:pt x="88487" y="264528"/>
                  <a:pt x="178701" y="336349"/>
                </a:cubicBezTo>
              </a:path>
            </a:pathLst>
          </a:custGeom>
          <a:noFill/>
          <a:ln>
            <a:solidFill>
              <a:srgbClr val="AB79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>
              <a:solidFill>
                <a:srgbClr val="AB7942"/>
              </a:solidFill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DDE7B4AF-84C2-AF4C-A651-386412BB5AD0}"/>
              </a:ext>
            </a:extLst>
          </p:cNvPr>
          <p:cNvSpPr/>
          <p:nvPr/>
        </p:nvSpPr>
        <p:spPr>
          <a:xfrm>
            <a:off x="5860225" y="1947146"/>
            <a:ext cx="1009842" cy="1241327"/>
          </a:xfrm>
          <a:custGeom>
            <a:avLst/>
            <a:gdLst>
              <a:gd name="connsiteX0" fmla="*/ 150961 w 1009842"/>
              <a:gd name="connsiteY0" fmla="*/ 1169765 h 1241327"/>
              <a:gd name="connsiteX1" fmla="*/ 961994 w 1009842"/>
              <a:gd name="connsiteY1" fmla="*/ 1042544 h 1241327"/>
              <a:gd name="connsiteX2" fmla="*/ 866578 w 1009842"/>
              <a:gd name="connsiteY2" fmla="*/ 279219 h 1241327"/>
              <a:gd name="connsiteX3" fmla="*/ 461062 w 1009842"/>
              <a:gd name="connsiteY3" fmla="*/ 16826 h 1241327"/>
              <a:gd name="connsiteX4" fmla="*/ 15789 w 1009842"/>
              <a:gd name="connsiteY4" fmla="*/ 700638 h 1241327"/>
              <a:gd name="connsiteX5" fmla="*/ 143010 w 1009842"/>
              <a:gd name="connsiteY5" fmla="*/ 1241327 h 1241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9842" h="1241327">
                <a:moveTo>
                  <a:pt x="150961" y="1169765"/>
                </a:moveTo>
                <a:cubicBezTo>
                  <a:pt x="496843" y="1180366"/>
                  <a:pt x="842725" y="1190968"/>
                  <a:pt x="961994" y="1042544"/>
                </a:cubicBezTo>
                <a:cubicBezTo>
                  <a:pt x="1081264" y="894120"/>
                  <a:pt x="950067" y="450172"/>
                  <a:pt x="866578" y="279219"/>
                </a:cubicBezTo>
                <a:cubicBezTo>
                  <a:pt x="783089" y="108266"/>
                  <a:pt x="602860" y="-53411"/>
                  <a:pt x="461062" y="16826"/>
                </a:cubicBezTo>
                <a:cubicBezTo>
                  <a:pt x="319264" y="87063"/>
                  <a:pt x="68798" y="496555"/>
                  <a:pt x="15789" y="700638"/>
                </a:cubicBezTo>
                <a:cubicBezTo>
                  <a:pt x="-37220" y="904721"/>
                  <a:pt x="52895" y="1073024"/>
                  <a:pt x="143010" y="1241327"/>
                </a:cubicBezTo>
              </a:path>
            </a:pathLst>
          </a:custGeom>
          <a:noFill/>
          <a:ln w="25400" cap="flat">
            <a:solidFill>
              <a:srgbClr val="A17428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0086552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72583-E333-CD4F-A96B-8433CA7DE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3932" y="1946804"/>
            <a:ext cx="1419956" cy="994172"/>
          </a:xfrm>
        </p:spPr>
        <p:txBody>
          <a:bodyPr/>
          <a:lstStyle/>
          <a:p>
            <a:r>
              <a:rPr lang="en-AU" dirty="0">
                <a:solidFill>
                  <a:srgbClr val="A17428"/>
                </a:solidFill>
                <a:latin typeface="Powderfinger Type" panose="02020709070000000403" pitchFamily="49" charset="77"/>
              </a:rPr>
              <a:t>IPv4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FE1065-60F3-BC48-82F7-22377B3B2185}"/>
              </a:ext>
            </a:extLst>
          </p:cNvPr>
          <p:cNvSpPr/>
          <p:nvPr/>
        </p:nvSpPr>
        <p:spPr>
          <a:xfrm>
            <a:off x="5653376" y="3888188"/>
            <a:ext cx="3490623" cy="1255312"/>
          </a:xfrm>
          <a:prstGeom prst="rect">
            <a:avLst/>
          </a:prstGeom>
          <a:solidFill>
            <a:srgbClr val="FFFFFF">
              <a:alpha val="84314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1999122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5A839-6B1F-AB45-9118-051BDDC1C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>
                <a:solidFill>
                  <a:srgbClr val="A17428"/>
                </a:solidFill>
                <a:latin typeface="Powderfinger Type" panose="02020709070000000403" pitchFamily="49" charset="77"/>
              </a:rPr>
              <a:t>Where did those addresses go each year?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82AF48-08F4-3F4E-80F5-650F20118071}"/>
              </a:ext>
            </a:extLst>
          </p:cNvPr>
          <p:cNvSpPr txBox="1"/>
          <p:nvPr/>
        </p:nvSpPr>
        <p:spPr>
          <a:xfrm>
            <a:off x="496615" y="1273066"/>
            <a:ext cx="190629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/>
              <a:t>IPv6 Allocations (/32s)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E8B5F6-5BDE-4B49-AADA-B6A57ADBA290}"/>
              </a:ext>
            </a:extLst>
          </p:cNvPr>
          <p:cNvSpPr/>
          <p:nvPr/>
        </p:nvSpPr>
        <p:spPr>
          <a:xfrm>
            <a:off x="5653376" y="3888188"/>
            <a:ext cx="3490623" cy="1255312"/>
          </a:xfrm>
          <a:prstGeom prst="rect">
            <a:avLst/>
          </a:prstGeom>
          <a:solidFill>
            <a:srgbClr val="FFFFFF">
              <a:alpha val="84314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A953FD-8817-EE47-BE2F-FD7389828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1742349"/>
            <a:ext cx="8172450" cy="214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71694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BB0E90-7807-3A4F-A2EB-535FD019A4A9}"/>
              </a:ext>
            </a:extLst>
          </p:cNvPr>
          <p:cNvSpPr/>
          <p:nvPr/>
        </p:nvSpPr>
        <p:spPr>
          <a:xfrm>
            <a:off x="5653376" y="3888188"/>
            <a:ext cx="3490623" cy="1255312"/>
          </a:xfrm>
          <a:prstGeom prst="rect">
            <a:avLst/>
          </a:prstGeom>
          <a:solidFill>
            <a:srgbClr val="FFFFFF">
              <a:alpha val="84314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945A39-FC2F-D945-B9A4-CE5C35738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94" y="-63933"/>
            <a:ext cx="8807012" cy="994172"/>
          </a:xfrm>
        </p:spPr>
        <p:txBody>
          <a:bodyPr>
            <a:normAutofit fontScale="90000"/>
          </a:bodyPr>
          <a:lstStyle/>
          <a:p>
            <a:r>
              <a:rPr lang="en-AU" dirty="0">
                <a:solidFill>
                  <a:srgbClr val="A17428"/>
                </a:solidFill>
                <a:latin typeface="Powderfinger Type" panose="02020709070000000403" pitchFamily="49" charset="77"/>
              </a:rPr>
              <a:t>What’s the total picture so far?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AEB2E2-3C34-C641-BCAC-CCC3850DC77B}"/>
              </a:ext>
            </a:extLst>
          </p:cNvPr>
          <p:cNvSpPr txBox="1"/>
          <p:nvPr/>
        </p:nvSpPr>
        <p:spPr>
          <a:xfrm>
            <a:off x="3781359" y="4948410"/>
            <a:ext cx="394210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700" dirty="0">
                <a:solidFill>
                  <a:srgbClr val="AB7942"/>
                </a:solidFill>
                <a:latin typeface="AhnbergHand" pitchFamily="2" charset="0"/>
              </a:rPr>
              <a:t>* I’m using a count of /48s here to get the per capita numbers to make sense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AA28F9-1682-DA4E-AAA6-CBE554289965}"/>
              </a:ext>
            </a:extLst>
          </p:cNvPr>
          <p:cNvSpPr txBox="1"/>
          <p:nvPr/>
        </p:nvSpPr>
        <p:spPr>
          <a:xfrm>
            <a:off x="6081492" y="850243"/>
            <a:ext cx="16930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50" dirty="0">
                <a:solidFill>
                  <a:srgbClr val="AB7942"/>
                </a:solidFill>
                <a:latin typeface="AhnbergHand" pitchFamily="2" charset="0"/>
              </a:rPr>
              <a:t>Advertised / Allocated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EE39D6-4E64-8E44-B773-FE3BC94F6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416" y="735149"/>
            <a:ext cx="4232722" cy="4213261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DBA67375-8450-BD4D-8FDE-C60DDDA02711}"/>
              </a:ext>
            </a:extLst>
          </p:cNvPr>
          <p:cNvSpPr/>
          <p:nvPr/>
        </p:nvSpPr>
        <p:spPr>
          <a:xfrm>
            <a:off x="4675133" y="585779"/>
            <a:ext cx="1481959" cy="347599"/>
          </a:xfrm>
          <a:custGeom>
            <a:avLst/>
            <a:gdLst>
              <a:gd name="connsiteX0" fmla="*/ 1975945 w 1975945"/>
              <a:gd name="connsiteY0" fmla="*/ 463465 h 463465"/>
              <a:gd name="connsiteX1" fmla="*/ 1870842 w 1975945"/>
              <a:gd name="connsiteY1" fmla="*/ 379382 h 463465"/>
              <a:gd name="connsiteX2" fmla="*/ 1502980 w 1975945"/>
              <a:gd name="connsiteY2" fmla="*/ 127134 h 463465"/>
              <a:gd name="connsiteX3" fmla="*/ 199697 w 1975945"/>
              <a:gd name="connsiteY3" fmla="*/ 1009 h 463465"/>
              <a:gd name="connsiteX4" fmla="*/ 84083 w 1975945"/>
              <a:gd name="connsiteY4" fmla="*/ 190196 h 463465"/>
              <a:gd name="connsiteX5" fmla="*/ 147145 w 1975945"/>
              <a:gd name="connsiteY5" fmla="*/ 95603 h 463465"/>
              <a:gd name="connsiteX6" fmla="*/ 94593 w 1975945"/>
              <a:gd name="connsiteY6" fmla="*/ 169175 h 463465"/>
              <a:gd name="connsiteX7" fmla="*/ 0 w 1975945"/>
              <a:gd name="connsiteY7" fmla="*/ 106113 h 46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5945" h="463465">
                <a:moveTo>
                  <a:pt x="1975945" y="463465"/>
                </a:moveTo>
                <a:cubicBezTo>
                  <a:pt x="1962807" y="449451"/>
                  <a:pt x="1949669" y="435437"/>
                  <a:pt x="1870842" y="379382"/>
                </a:cubicBezTo>
                <a:cubicBezTo>
                  <a:pt x="1792014" y="323327"/>
                  <a:pt x="1781504" y="190196"/>
                  <a:pt x="1502980" y="127134"/>
                </a:cubicBezTo>
                <a:cubicBezTo>
                  <a:pt x="1224456" y="64072"/>
                  <a:pt x="436180" y="-9501"/>
                  <a:pt x="199697" y="1009"/>
                </a:cubicBezTo>
                <a:cubicBezTo>
                  <a:pt x="-36786" y="11519"/>
                  <a:pt x="92842" y="174430"/>
                  <a:pt x="84083" y="190196"/>
                </a:cubicBezTo>
                <a:cubicBezTo>
                  <a:pt x="75324" y="205962"/>
                  <a:pt x="145393" y="99106"/>
                  <a:pt x="147145" y="95603"/>
                </a:cubicBezTo>
                <a:cubicBezTo>
                  <a:pt x="148897" y="92100"/>
                  <a:pt x="119117" y="167423"/>
                  <a:pt x="94593" y="169175"/>
                </a:cubicBezTo>
                <a:cubicBezTo>
                  <a:pt x="70069" y="170927"/>
                  <a:pt x="35034" y="138520"/>
                  <a:pt x="0" y="106113"/>
                </a:cubicBezTo>
              </a:path>
            </a:pathLst>
          </a:custGeom>
          <a:noFill/>
          <a:ln>
            <a:solidFill>
              <a:srgbClr val="AB79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55471173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D0143-B8E3-5D48-B4BB-4513BE9C8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A17428"/>
                </a:solidFill>
                <a:latin typeface="Powderfinger Type" panose="02020709070000000403" pitchFamily="49" charset="77"/>
              </a:rPr>
              <a:t>Advertised vs Unadvertised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9AEBFF-5469-4949-9431-3B57422183AC}"/>
              </a:ext>
            </a:extLst>
          </p:cNvPr>
          <p:cNvSpPr/>
          <p:nvPr/>
        </p:nvSpPr>
        <p:spPr>
          <a:xfrm>
            <a:off x="5653376" y="3888188"/>
            <a:ext cx="3490623" cy="1255312"/>
          </a:xfrm>
          <a:prstGeom prst="rect">
            <a:avLst/>
          </a:prstGeom>
          <a:solidFill>
            <a:srgbClr val="FFFFFF">
              <a:alpha val="84314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B20106-A540-9243-BBD3-0C24D4A02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06" y="889000"/>
            <a:ext cx="6469944" cy="41592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3FC4B4-C2A0-1841-9AC7-876A4FAE77D2}"/>
              </a:ext>
            </a:extLst>
          </p:cNvPr>
          <p:cNvSpPr txBox="1"/>
          <p:nvPr/>
        </p:nvSpPr>
        <p:spPr>
          <a:xfrm>
            <a:off x="2647032" y="4377345"/>
            <a:ext cx="2597825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100" b="0" i="0" u="none" strike="noStrike" cap="none" spc="0" normalizeH="0" baseline="0" dirty="0">
                <a:ln>
                  <a:noFill/>
                </a:ln>
                <a:solidFill>
                  <a:srgbClr val="A17428"/>
                </a:solidFill>
                <a:effectLst/>
                <a:uFillTx/>
                <a:latin typeface="AhnbergHand" pitchFamily="2" charset="0"/>
                <a:sym typeface="Arial"/>
              </a:rPr>
              <a:t>Registry </a:t>
            </a:r>
            <a:r>
              <a:rPr lang="en-AU" sz="1100" dirty="0">
                <a:solidFill>
                  <a:srgbClr val="A17428"/>
                </a:solidFill>
                <a:latin typeface="AhnbergHand" pitchFamily="2" charset="0"/>
              </a:rPr>
              <a:t>r</a:t>
            </a:r>
            <a:r>
              <a:rPr kumimoji="0" lang="en-AU" sz="1100" b="0" i="0" u="none" strike="noStrike" cap="none" spc="0" normalizeH="0" baseline="0" dirty="0">
                <a:ln>
                  <a:noFill/>
                </a:ln>
                <a:solidFill>
                  <a:srgbClr val="A17428"/>
                </a:solidFill>
                <a:effectLst/>
                <a:uFillTx/>
                <a:latin typeface="AhnbergHand" pitchFamily="2" charset="0"/>
                <a:sym typeface="Arial"/>
              </a:rPr>
              <a:t>ealignment </a:t>
            </a:r>
            <a:r>
              <a:rPr lang="en-AU" sz="1100" dirty="0">
                <a:solidFill>
                  <a:srgbClr val="A17428"/>
                </a:solidFill>
                <a:latin typeface="AhnbergHand" pitchFamily="2" charset="0"/>
              </a:rPr>
              <a:t>in LACNIC</a:t>
            </a:r>
            <a:endParaRPr kumimoji="0" lang="en-AU" sz="1100" b="0" i="0" u="none" strike="noStrike" cap="none" spc="0" normalizeH="0" baseline="0" dirty="0">
              <a:ln>
                <a:noFill/>
              </a:ln>
              <a:solidFill>
                <a:srgbClr val="A17428"/>
              </a:solidFill>
              <a:effectLst/>
              <a:uFillTx/>
              <a:latin typeface="AhnbergHand" pitchFamily="2" charset="0"/>
              <a:sym typeface="Arial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0046223-A14E-2942-957B-7E1F66DAF294}"/>
              </a:ext>
            </a:extLst>
          </p:cNvPr>
          <p:cNvSpPr/>
          <p:nvPr/>
        </p:nvSpPr>
        <p:spPr>
          <a:xfrm>
            <a:off x="2638545" y="2762250"/>
            <a:ext cx="35521" cy="1619250"/>
          </a:xfrm>
          <a:custGeom>
            <a:avLst/>
            <a:gdLst>
              <a:gd name="connsiteX0" fmla="*/ 3055 w 35521"/>
              <a:gd name="connsiteY0" fmla="*/ 1619250 h 1619250"/>
              <a:gd name="connsiteX1" fmla="*/ 3055 w 35521"/>
              <a:gd name="connsiteY1" fmla="*/ 1270000 h 1619250"/>
              <a:gd name="connsiteX2" fmla="*/ 34805 w 35521"/>
              <a:gd name="connsiteY2" fmla="*/ 558800 h 1619250"/>
              <a:gd name="connsiteX3" fmla="*/ 22105 w 35521"/>
              <a:gd name="connsiteY3" fmla="*/ 0 h 161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21" h="1619250">
                <a:moveTo>
                  <a:pt x="3055" y="1619250"/>
                </a:moveTo>
                <a:cubicBezTo>
                  <a:pt x="409" y="1532996"/>
                  <a:pt x="-2237" y="1446742"/>
                  <a:pt x="3055" y="1270000"/>
                </a:cubicBezTo>
                <a:cubicBezTo>
                  <a:pt x="8347" y="1093258"/>
                  <a:pt x="31630" y="770467"/>
                  <a:pt x="34805" y="558800"/>
                </a:cubicBezTo>
                <a:cubicBezTo>
                  <a:pt x="37980" y="347133"/>
                  <a:pt x="30042" y="173566"/>
                  <a:pt x="22105" y="0"/>
                </a:cubicBezTo>
              </a:path>
            </a:pathLst>
          </a:custGeom>
          <a:noFill/>
          <a:ln w="9525" cap="flat">
            <a:solidFill>
              <a:srgbClr val="A17428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1071593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1C253-A51D-3449-93C9-786A1DD70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A17428"/>
                </a:solidFill>
                <a:latin typeface="Powderfinger Type" panose="02020709070000000403" pitchFamily="49" charset="77"/>
              </a:rPr>
              <a:t>Comparing IPv4 to IPv6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29AAA5-4067-434B-AEF7-69C944E78705}"/>
              </a:ext>
            </a:extLst>
          </p:cNvPr>
          <p:cNvSpPr txBox="1"/>
          <p:nvPr/>
        </p:nvSpPr>
        <p:spPr>
          <a:xfrm>
            <a:off x="275897" y="1111470"/>
            <a:ext cx="177003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latin typeface="AhnbergHand" pitchFamily="2" charset="0"/>
              </a:rPr>
              <a:t>Unadvertised Pool</a:t>
            </a:r>
          </a:p>
          <a:p>
            <a:r>
              <a:rPr lang="en-AU" sz="1350" dirty="0">
                <a:latin typeface="AhnbergHand" pitchFamily="2" charset="0"/>
              </a:rPr>
              <a:t>/ Allocated Pool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0078E9-D9D7-FB43-8FA0-0FCC114E3646}"/>
              </a:ext>
            </a:extLst>
          </p:cNvPr>
          <p:cNvSpPr/>
          <p:nvPr/>
        </p:nvSpPr>
        <p:spPr>
          <a:xfrm>
            <a:off x="5653376" y="3888188"/>
            <a:ext cx="3490623" cy="1255312"/>
          </a:xfrm>
          <a:prstGeom prst="rect">
            <a:avLst/>
          </a:prstGeom>
          <a:solidFill>
            <a:srgbClr val="FFFFFF">
              <a:alpha val="84314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91A6B2-FAB5-D948-8F66-721B3C787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616" y="1257300"/>
            <a:ext cx="5798255" cy="3727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08B8BD-F9C8-0740-87C4-2D7E64B350B0}"/>
              </a:ext>
            </a:extLst>
          </p:cNvPr>
          <p:cNvSpPr txBox="1"/>
          <p:nvPr/>
        </p:nvSpPr>
        <p:spPr>
          <a:xfrm>
            <a:off x="3993232" y="3316895"/>
            <a:ext cx="2597825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100" b="0" i="0" u="none" strike="noStrike" cap="none" spc="0" normalizeH="0" baseline="0" dirty="0">
                <a:ln>
                  <a:noFill/>
                </a:ln>
                <a:solidFill>
                  <a:srgbClr val="A17428"/>
                </a:solidFill>
                <a:effectLst/>
                <a:uFillTx/>
                <a:latin typeface="AhnbergHand" pitchFamily="2" charset="0"/>
                <a:sym typeface="Arial"/>
              </a:rPr>
              <a:t>Registry </a:t>
            </a:r>
            <a:r>
              <a:rPr lang="en-AU" sz="1100" dirty="0">
                <a:solidFill>
                  <a:srgbClr val="A17428"/>
                </a:solidFill>
                <a:latin typeface="AhnbergHand" pitchFamily="2" charset="0"/>
              </a:rPr>
              <a:t>r</a:t>
            </a:r>
            <a:r>
              <a:rPr kumimoji="0" lang="en-AU" sz="1100" b="0" i="0" u="none" strike="noStrike" cap="none" spc="0" normalizeH="0" baseline="0" dirty="0">
                <a:ln>
                  <a:noFill/>
                </a:ln>
                <a:solidFill>
                  <a:srgbClr val="A17428"/>
                </a:solidFill>
                <a:effectLst/>
                <a:uFillTx/>
                <a:latin typeface="AhnbergHand" pitchFamily="2" charset="0"/>
                <a:sym typeface="Arial"/>
              </a:rPr>
              <a:t>ealignment </a:t>
            </a:r>
            <a:r>
              <a:rPr lang="en-AU" sz="1100" dirty="0">
                <a:solidFill>
                  <a:srgbClr val="A17428"/>
                </a:solidFill>
                <a:latin typeface="AhnbergHand" pitchFamily="2" charset="0"/>
              </a:rPr>
              <a:t>in LACNIC</a:t>
            </a:r>
            <a:endParaRPr kumimoji="0" lang="en-AU" sz="1100" b="0" i="0" u="none" strike="noStrike" cap="none" spc="0" normalizeH="0" baseline="0" dirty="0">
              <a:ln>
                <a:noFill/>
              </a:ln>
              <a:solidFill>
                <a:srgbClr val="A17428"/>
              </a:solidFill>
              <a:effectLst/>
              <a:uFillTx/>
              <a:latin typeface="AhnbergHand" pitchFamily="2" charset="0"/>
              <a:sym typeface="Arial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8E6EBAC5-B9DA-E24A-9DDE-F8F0CE32C271}"/>
              </a:ext>
            </a:extLst>
          </p:cNvPr>
          <p:cNvSpPr/>
          <p:nvPr/>
        </p:nvSpPr>
        <p:spPr>
          <a:xfrm>
            <a:off x="3984745" y="1701800"/>
            <a:ext cx="35521" cy="1619250"/>
          </a:xfrm>
          <a:custGeom>
            <a:avLst/>
            <a:gdLst>
              <a:gd name="connsiteX0" fmla="*/ 3055 w 35521"/>
              <a:gd name="connsiteY0" fmla="*/ 1619250 h 1619250"/>
              <a:gd name="connsiteX1" fmla="*/ 3055 w 35521"/>
              <a:gd name="connsiteY1" fmla="*/ 1270000 h 1619250"/>
              <a:gd name="connsiteX2" fmla="*/ 34805 w 35521"/>
              <a:gd name="connsiteY2" fmla="*/ 558800 h 1619250"/>
              <a:gd name="connsiteX3" fmla="*/ 22105 w 35521"/>
              <a:gd name="connsiteY3" fmla="*/ 0 h 161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21" h="1619250">
                <a:moveTo>
                  <a:pt x="3055" y="1619250"/>
                </a:moveTo>
                <a:cubicBezTo>
                  <a:pt x="409" y="1532996"/>
                  <a:pt x="-2237" y="1446742"/>
                  <a:pt x="3055" y="1270000"/>
                </a:cubicBezTo>
                <a:cubicBezTo>
                  <a:pt x="8347" y="1093258"/>
                  <a:pt x="31630" y="770467"/>
                  <a:pt x="34805" y="558800"/>
                </a:cubicBezTo>
                <a:cubicBezTo>
                  <a:pt x="37980" y="347133"/>
                  <a:pt x="30042" y="173566"/>
                  <a:pt x="22105" y="0"/>
                </a:cubicBezTo>
              </a:path>
            </a:pathLst>
          </a:custGeom>
          <a:noFill/>
          <a:ln w="9525" cap="flat">
            <a:solidFill>
              <a:srgbClr val="A17428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70999362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CA952-7C83-484B-B176-EABA1B8C5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A17428"/>
                </a:solidFill>
                <a:latin typeface="Powderfinger Type" panose="02020709070000000403" pitchFamily="49" charset="77"/>
              </a:rPr>
              <a:t>IPv6 Use by % of users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8FBBF5-B81C-6049-B971-10B6ED144E46}"/>
              </a:ext>
            </a:extLst>
          </p:cNvPr>
          <p:cNvSpPr/>
          <p:nvPr/>
        </p:nvSpPr>
        <p:spPr>
          <a:xfrm>
            <a:off x="5653376" y="3888188"/>
            <a:ext cx="3490623" cy="1255312"/>
          </a:xfrm>
          <a:prstGeom prst="rect">
            <a:avLst/>
          </a:prstGeom>
          <a:solidFill>
            <a:srgbClr val="FFFFFF">
              <a:alpha val="84314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9996D9-29F2-E240-8748-02B080A91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50" y="874486"/>
            <a:ext cx="6482644" cy="416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542649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CA952-7C83-484B-B176-EABA1B8C5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A17428"/>
                </a:solidFill>
                <a:latin typeface="Powderfinger Type" panose="02020709070000000403" pitchFamily="49" charset="77"/>
              </a:rPr>
              <a:t>IPv6 Use by geo location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8FBBF5-B81C-6049-B971-10B6ED144E46}"/>
              </a:ext>
            </a:extLst>
          </p:cNvPr>
          <p:cNvSpPr/>
          <p:nvPr/>
        </p:nvSpPr>
        <p:spPr>
          <a:xfrm>
            <a:off x="5653376" y="3888188"/>
            <a:ext cx="3490623" cy="1255312"/>
          </a:xfrm>
          <a:prstGeom prst="rect">
            <a:avLst/>
          </a:prstGeom>
          <a:solidFill>
            <a:srgbClr val="FFFFFF">
              <a:alpha val="84314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C931E5-28A8-6443-821B-65B669169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50" y="1063229"/>
            <a:ext cx="7391400" cy="346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232051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E1072-B832-E34C-8E47-A6C3014CE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A17428"/>
                </a:solidFill>
                <a:latin typeface="Powderfinger Type" panose="02020709070000000403" pitchFamily="49" charset="77"/>
              </a:rPr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023F0-B7CF-9F44-B7FE-21F6BE3BB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https://stats.labs.apnic.net/ipv6</a:t>
            </a:r>
            <a:endParaRPr lang="en-AU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https://resources.potaroo.net/iso3166/v6cc.html</a:t>
            </a:r>
            <a:endParaRPr lang="en-AU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https://bgp.potaroo.net/v6/as2.0/index.html</a:t>
            </a:r>
            <a:endParaRPr lang="en-AU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https://www.cidr-report.org/v6/as2.0/</a:t>
            </a:r>
            <a:endParaRPr lang="en-AU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FA07E4-4507-0D4E-8E80-B24D7BAA71C4}"/>
              </a:ext>
            </a:extLst>
          </p:cNvPr>
          <p:cNvSpPr/>
          <p:nvPr/>
        </p:nvSpPr>
        <p:spPr>
          <a:xfrm>
            <a:off x="5653376" y="3888188"/>
            <a:ext cx="3490623" cy="1255312"/>
          </a:xfrm>
          <a:prstGeom prst="rect">
            <a:avLst/>
          </a:prstGeom>
          <a:solidFill>
            <a:srgbClr val="FFFFFF">
              <a:alpha val="84314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3379806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70F606-5471-0048-9493-5A21E81DCD02}"/>
              </a:ext>
            </a:extLst>
          </p:cNvPr>
          <p:cNvSpPr txBox="1"/>
          <p:nvPr/>
        </p:nvSpPr>
        <p:spPr>
          <a:xfrm>
            <a:off x="2081048" y="1726325"/>
            <a:ext cx="3780202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300" dirty="0">
                <a:solidFill>
                  <a:srgbClr val="AB7942"/>
                </a:solidFill>
                <a:latin typeface="AhnbergHand" pitchFamily="2" charset="0"/>
              </a:rPr>
              <a:t>That’s it!</a:t>
            </a:r>
          </a:p>
          <a:p>
            <a:endParaRPr lang="en-AU" sz="3300" dirty="0">
              <a:solidFill>
                <a:srgbClr val="AB7942"/>
              </a:solidFill>
              <a:latin typeface="AhnbergHand" pitchFamily="2" charset="0"/>
            </a:endParaRPr>
          </a:p>
          <a:p>
            <a:r>
              <a:rPr lang="en-AU" sz="3300" dirty="0">
                <a:solidFill>
                  <a:srgbClr val="AB7942"/>
                </a:solidFill>
                <a:latin typeface="AhnbergHand" pitchFamily="2" charset="0"/>
              </a:rPr>
              <a:t>        Thanks!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CE64C8-0884-F345-83FA-2B80A697A2B3}"/>
              </a:ext>
            </a:extLst>
          </p:cNvPr>
          <p:cNvSpPr/>
          <p:nvPr/>
        </p:nvSpPr>
        <p:spPr>
          <a:xfrm>
            <a:off x="5653376" y="3888188"/>
            <a:ext cx="3490623" cy="1255312"/>
          </a:xfrm>
          <a:prstGeom prst="rect">
            <a:avLst/>
          </a:prstGeom>
          <a:solidFill>
            <a:srgbClr val="FFFFFF">
              <a:alpha val="84314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076513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F0249A2-44F2-124F-B2AA-0C54DFC08A9B}"/>
              </a:ext>
            </a:extLst>
          </p:cNvPr>
          <p:cNvSpPr/>
          <p:nvPr/>
        </p:nvSpPr>
        <p:spPr>
          <a:xfrm>
            <a:off x="5653376" y="3888188"/>
            <a:ext cx="3490623" cy="1255312"/>
          </a:xfrm>
          <a:prstGeom prst="rect">
            <a:avLst/>
          </a:prstGeom>
          <a:solidFill>
            <a:srgbClr val="FFFFFF">
              <a:alpha val="84314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1D62B8-E3C7-D44C-9A85-834C7AB35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05" y="10677"/>
            <a:ext cx="8594699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>
                <a:solidFill>
                  <a:srgbClr val="A17428"/>
                </a:solidFill>
                <a:latin typeface="Powderfinger Type" panose="02020709070000000403" pitchFamily="49" charset="77"/>
              </a:rPr>
              <a:t>IPv4 – Over the Exhaustion Cliff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136C9F-2156-BA47-8CE7-33ED57CD3FE8}"/>
              </a:ext>
            </a:extLst>
          </p:cNvPr>
          <p:cNvSpPr txBox="1"/>
          <p:nvPr/>
        </p:nvSpPr>
        <p:spPr>
          <a:xfrm>
            <a:off x="693683" y="977935"/>
            <a:ext cx="26757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/>
              <a:t>IPv4 Address Allocations by RIR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07041B-F044-C743-BC30-1438A7B9D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64" y="1222358"/>
            <a:ext cx="5209011" cy="3662586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9622F187-2F05-FB42-A71C-4519456ABE64}"/>
              </a:ext>
            </a:extLst>
          </p:cNvPr>
          <p:cNvSpPr/>
          <p:nvPr/>
        </p:nvSpPr>
        <p:spPr>
          <a:xfrm>
            <a:off x="2281662" y="1896949"/>
            <a:ext cx="3490985" cy="2627343"/>
          </a:xfrm>
          <a:custGeom>
            <a:avLst/>
            <a:gdLst>
              <a:gd name="connsiteX0" fmla="*/ 20223 w 3898686"/>
              <a:gd name="connsiteY0" fmla="*/ 15219 h 2874033"/>
              <a:gd name="connsiteX1" fmla="*/ 104305 w 3898686"/>
              <a:gd name="connsiteY1" fmla="*/ 130833 h 2874033"/>
              <a:gd name="connsiteX2" fmla="*/ 829519 w 3898686"/>
              <a:gd name="connsiteY2" fmla="*/ 971660 h 2874033"/>
              <a:gd name="connsiteX3" fmla="*/ 1891064 w 3898686"/>
              <a:gd name="connsiteY3" fmla="*/ 1917592 h 2874033"/>
              <a:gd name="connsiteX4" fmla="*/ 2731891 w 3898686"/>
              <a:gd name="connsiteY4" fmla="*/ 2390557 h 2874033"/>
              <a:gd name="connsiteX5" fmla="*/ 3824967 w 3898686"/>
              <a:gd name="connsiteY5" fmla="*/ 2653316 h 2874033"/>
              <a:gd name="connsiteX6" fmla="*/ 3646291 w 3898686"/>
              <a:gd name="connsiteY6" fmla="*/ 2527192 h 2874033"/>
              <a:gd name="connsiteX7" fmla="*/ 3898540 w 3898686"/>
              <a:gd name="connsiteY7" fmla="*/ 2684847 h 2874033"/>
              <a:gd name="connsiteX8" fmla="*/ 3604250 w 3898686"/>
              <a:gd name="connsiteY8" fmla="*/ 2874033 h 287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98686" h="2874033">
                <a:moveTo>
                  <a:pt x="20223" y="15219"/>
                </a:moveTo>
                <a:cubicBezTo>
                  <a:pt x="-5178" y="-6678"/>
                  <a:pt x="-30578" y="-28574"/>
                  <a:pt x="104305" y="130833"/>
                </a:cubicBezTo>
                <a:cubicBezTo>
                  <a:pt x="239188" y="290240"/>
                  <a:pt x="531726" y="673867"/>
                  <a:pt x="829519" y="971660"/>
                </a:cubicBezTo>
                <a:cubicBezTo>
                  <a:pt x="1127312" y="1269453"/>
                  <a:pt x="1574002" y="1681109"/>
                  <a:pt x="1891064" y="1917592"/>
                </a:cubicBezTo>
                <a:cubicBezTo>
                  <a:pt x="2208126" y="2154075"/>
                  <a:pt x="2409574" y="2267936"/>
                  <a:pt x="2731891" y="2390557"/>
                </a:cubicBezTo>
                <a:cubicBezTo>
                  <a:pt x="3054208" y="2513178"/>
                  <a:pt x="3672567" y="2630544"/>
                  <a:pt x="3824967" y="2653316"/>
                </a:cubicBezTo>
                <a:cubicBezTo>
                  <a:pt x="3977367" y="2676088"/>
                  <a:pt x="3634029" y="2521937"/>
                  <a:pt x="3646291" y="2527192"/>
                </a:cubicBezTo>
                <a:cubicBezTo>
                  <a:pt x="3658553" y="2532447"/>
                  <a:pt x="3905547" y="2627040"/>
                  <a:pt x="3898540" y="2684847"/>
                </a:cubicBezTo>
                <a:cubicBezTo>
                  <a:pt x="3891533" y="2742654"/>
                  <a:pt x="3747891" y="2808343"/>
                  <a:pt x="3604250" y="2874033"/>
                </a:cubicBezTo>
              </a:path>
            </a:pathLst>
          </a:custGeom>
          <a:noFill/>
          <a:ln w="38100">
            <a:solidFill>
              <a:srgbClr val="AB79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779322-F946-3948-AE39-E2177F6D0A9F}"/>
              </a:ext>
            </a:extLst>
          </p:cNvPr>
          <p:cNvSpPr txBox="1"/>
          <p:nvPr/>
        </p:nvSpPr>
        <p:spPr>
          <a:xfrm>
            <a:off x="3098517" y="2497554"/>
            <a:ext cx="267413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AB7942"/>
                </a:solidFill>
                <a:latin typeface="AhnbergHand" pitchFamily="2" charset="0"/>
              </a:rPr>
              <a:t>Post-Exhaustion Allocations</a:t>
            </a:r>
          </a:p>
        </p:txBody>
      </p:sp>
    </p:spTree>
    <p:extLst>
      <p:ext uri="{BB962C8B-B14F-4D97-AF65-F5344CB8AC3E}">
        <p14:creationId xmlns:p14="http://schemas.microsoft.com/office/powerpoint/2010/main" val="345689436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125E79A-DBA0-8D41-9C3F-1550B8583841}"/>
              </a:ext>
            </a:extLst>
          </p:cNvPr>
          <p:cNvSpPr/>
          <p:nvPr/>
        </p:nvSpPr>
        <p:spPr>
          <a:xfrm>
            <a:off x="5653376" y="3888188"/>
            <a:ext cx="3490623" cy="1255312"/>
          </a:xfrm>
          <a:prstGeom prst="rect">
            <a:avLst/>
          </a:prstGeom>
          <a:solidFill>
            <a:srgbClr val="FFFFFF">
              <a:alpha val="84314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6C156E-852E-9244-8389-912BD5567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558" y="1701309"/>
            <a:ext cx="4521762" cy="31793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1D62B8-E3C7-D44C-9A85-834C7AB35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659" y="1"/>
            <a:ext cx="8592207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>
                <a:solidFill>
                  <a:srgbClr val="A17428"/>
                </a:solidFill>
                <a:latin typeface="Powderfinger Type" panose="02020709070000000403" pitchFamily="49" charset="77"/>
              </a:rPr>
              <a:t>IPv4 – Over the Exhaustion Cliff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87E4D56F-882C-F34B-873C-CB0B50E55B08}"/>
              </a:ext>
            </a:extLst>
          </p:cNvPr>
          <p:cNvSpPr/>
          <p:nvPr/>
        </p:nvSpPr>
        <p:spPr>
          <a:xfrm>
            <a:off x="2451538" y="1238696"/>
            <a:ext cx="3318641" cy="2592325"/>
          </a:xfrm>
          <a:custGeom>
            <a:avLst/>
            <a:gdLst>
              <a:gd name="connsiteX0" fmla="*/ 0 w 4951074"/>
              <a:gd name="connsiteY0" fmla="*/ 2861353 h 2861353"/>
              <a:gd name="connsiteX1" fmla="*/ 746235 w 4951074"/>
              <a:gd name="connsiteY1" fmla="*/ 2419919 h 2861353"/>
              <a:gd name="connsiteX2" fmla="*/ 3100552 w 4951074"/>
              <a:gd name="connsiteY2" fmla="*/ 1074595 h 2861353"/>
              <a:gd name="connsiteX3" fmla="*/ 4866290 w 4951074"/>
              <a:gd name="connsiteY3" fmla="*/ 86622 h 2861353"/>
              <a:gd name="connsiteX4" fmla="*/ 4246180 w 4951074"/>
              <a:gd name="connsiteY4" fmla="*/ 128664 h 2861353"/>
              <a:gd name="connsiteX5" fmla="*/ 4918842 w 4951074"/>
              <a:gd name="connsiteY5" fmla="*/ 13050 h 2861353"/>
              <a:gd name="connsiteX6" fmla="*/ 4782207 w 4951074"/>
              <a:gd name="connsiteY6" fmla="*/ 486015 h 286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1074" h="2861353">
                <a:moveTo>
                  <a:pt x="0" y="2861353"/>
                </a:moveTo>
                <a:lnTo>
                  <a:pt x="746235" y="2419919"/>
                </a:lnTo>
                <a:lnTo>
                  <a:pt x="3100552" y="1074595"/>
                </a:lnTo>
                <a:cubicBezTo>
                  <a:pt x="3787228" y="685712"/>
                  <a:pt x="4675352" y="244277"/>
                  <a:pt x="4866290" y="86622"/>
                </a:cubicBezTo>
                <a:cubicBezTo>
                  <a:pt x="5057228" y="-71033"/>
                  <a:pt x="4237421" y="140926"/>
                  <a:pt x="4246180" y="128664"/>
                </a:cubicBezTo>
                <a:cubicBezTo>
                  <a:pt x="4254939" y="116402"/>
                  <a:pt x="4829504" y="-46508"/>
                  <a:pt x="4918842" y="13050"/>
                </a:cubicBezTo>
                <a:cubicBezTo>
                  <a:pt x="5008180" y="72608"/>
                  <a:pt x="4895193" y="279311"/>
                  <a:pt x="4782207" y="486015"/>
                </a:cubicBezTo>
              </a:path>
            </a:pathLst>
          </a:custGeom>
          <a:noFill/>
          <a:ln w="38100">
            <a:solidFill>
              <a:srgbClr val="AB79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DF782A-9ED3-A446-9CA2-A345DC809732}"/>
              </a:ext>
            </a:extLst>
          </p:cNvPr>
          <p:cNvSpPr txBox="1"/>
          <p:nvPr/>
        </p:nvSpPr>
        <p:spPr>
          <a:xfrm>
            <a:off x="5770179" y="947512"/>
            <a:ext cx="160011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AB7942"/>
                </a:solidFill>
                <a:latin typeface="AhnbergHand" pitchFamily="2" charset="0"/>
              </a:rPr>
              <a:t>Pre-Exhaustion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779322-F946-3948-AE39-E2177F6D0A9F}"/>
              </a:ext>
            </a:extLst>
          </p:cNvPr>
          <p:cNvSpPr txBox="1"/>
          <p:nvPr/>
        </p:nvSpPr>
        <p:spPr>
          <a:xfrm>
            <a:off x="7071238" y="2691410"/>
            <a:ext cx="167706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AB7942"/>
                </a:solidFill>
                <a:latin typeface="AhnbergHand" pitchFamily="2" charset="0"/>
              </a:rPr>
              <a:t>Post-Exhaustion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DA3678-6F3F-D34E-B602-A1791FAD7ADB}"/>
              </a:ext>
            </a:extLst>
          </p:cNvPr>
          <p:cNvSpPr txBox="1"/>
          <p:nvPr/>
        </p:nvSpPr>
        <p:spPr>
          <a:xfrm>
            <a:off x="1529256" y="1238695"/>
            <a:ext cx="28488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/>
              <a:t>Number of IPv4 Allocations by RIR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4D94E084-D81D-0749-B54F-542F2CF58CF2}"/>
              </a:ext>
            </a:extLst>
          </p:cNvPr>
          <p:cNvSpPr/>
          <p:nvPr/>
        </p:nvSpPr>
        <p:spPr>
          <a:xfrm>
            <a:off x="4215812" y="2648595"/>
            <a:ext cx="2714918" cy="268027"/>
          </a:xfrm>
          <a:custGeom>
            <a:avLst/>
            <a:gdLst>
              <a:gd name="connsiteX0" fmla="*/ 22972 w 3619890"/>
              <a:gd name="connsiteY0" fmla="*/ 178693 h 357369"/>
              <a:gd name="connsiteX1" fmla="*/ 96545 w 3619890"/>
              <a:gd name="connsiteY1" fmla="*/ 168182 h 357369"/>
              <a:gd name="connsiteX2" fmla="*/ 1420848 w 3619890"/>
              <a:gd name="connsiteY2" fmla="*/ 136651 h 357369"/>
              <a:gd name="connsiteX3" fmla="*/ 2818724 w 3619890"/>
              <a:gd name="connsiteY3" fmla="*/ 126141 h 357369"/>
              <a:gd name="connsiteX4" fmla="*/ 3596489 w 3619890"/>
              <a:gd name="connsiteY4" fmla="*/ 199713 h 357369"/>
              <a:gd name="connsiteX5" fmla="*/ 3028931 w 3619890"/>
              <a:gd name="connsiteY5" fmla="*/ 17 h 357369"/>
              <a:gd name="connsiteX6" fmla="*/ 3617510 w 3619890"/>
              <a:gd name="connsiteY6" fmla="*/ 189203 h 357369"/>
              <a:gd name="connsiteX7" fmla="*/ 3197096 w 3619890"/>
              <a:gd name="connsiteY7" fmla="*/ 357369 h 357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9890" h="357369">
                <a:moveTo>
                  <a:pt x="22972" y="178693"/>
                </a:moveTo>
                <a:cubicBezTo>
                  <a:pt x="-56731" y="176941"/>
                  <a:pt x="96545" y="168182"/>
                  <a:pt x="96545" y="168182"/>
                </a:cubicBezTo>
                <a:lnTo>
                  <a:pt x="1420848" y="136651"/>
                </a:lnTo>
                <a:cubicBezTo>
                  <a:pt x="1874544" y="129644"/>
                  <a:pt x="2456117" y="115631"/>
                  <a:pt x="2818724" y="126141"/>
                </a:cubicBezTo>
                <a:cubicBezTo>
                  <a:pt x="3181331" y="136651"/>
                  <a:pt x="3561455" y="220734"/>
                  <a:pt x="3596489" y="199713"/>
                </a:cubicBezTo>
                <a:cubicBezTo>
                  <a:pt x="3631523" y="178692"/>
                  <a:pt x="3025428" y="1769"/>
                  <a:pt x="3028931" y="17"/>
                </a:cubicBezTo>
                <a:cubicBezTo>
                  <a:pt x="3032434" y="-1735"/>
                  <a:pt x="3589483" y="129644"/>
                  <a:pt x="3617510" y="189203"/>
                </a:cubicBezTo>
                <a:cubicBezTo>
                  <a:pt x="3645537" y="248762"/>
                  <a:pt x="3421316" y="303065"/>
                  <a:pt x="3197096" y="357369"/>
                </a:cubicBezTo>
              </a:path>
            </a:pathLst>
          </a:custGeom>
          <a:noFill/>
          <a:ln w="38100">
            <a:solidFill>
              <a:srgbClr val="AB79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30A83E-F0A9-1C4E-B366-5E3141B8048E}"/>
              </a:ext>
            </a:extLst>
          </p:cNvPr>
          <p:cNvSpPr txBox="1"/>
          <p:nvPr/>
        </p:nvSpPr>
        <p:spPr>
          <a:xfrm>
            <a:off x="7071239" y="2968410"/>
            <a:ext cx="18445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AB7942"/>
                </a:solidFill>
                <a:latin typeface="AhnbergHand" pitchFamily="2" charset="0"/>
              </a:rPr>
              <a:t>Impact of last /8 rationing policies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AF9298AD-6A24-1741-96FF-98712A3E7333}"/>
              </a:ext>
            </a:extLst>
          </p:cNvPr>
          <p:cNvSpPr/>
          <p:nvPr/>
        </p:nvSpPr>
        <p:spPr>
          <a:xfrm>
            <a:off x="2862853" y="1491278"/>
            <a:ext cx="844985" cy="47500"/>
          </a:xfrm>
          <a:custGeom>
            <a:avLst/>
            <a:gdLst>
              <a:gd name="connsiteX0" fmla="*/ 73701 w 1126647"/>
              <a:gd name="connsiteY0" fmla="*/ 31531 h 63333"/>
              <a:gd name="connsiteX1" fmla="*/ 157784 w 1126647"/>
              <a:gd name="connsiteY1" fmla="*/ 42042 h 63333"/>
              <a:gd name="connsiteX2" fmla="*/ 998611 w 1126647"/>
              <a:gd name="connsiteY2" fmla="*/ 31531 h 63333"/>
              <a:gd name="connsiteX3" fmla="*/ 1019632 w 1126647"/>
              <a:gd name="connsiteY3" fmla="*/ 63062 h 63333"/>
              <a:gd name="connsiteX4" fmla="*/ 129 w 1126647"/>
              <a:gd name="connsiteY4" fmla="*/ 10510 h 63333"/>
              <a:gd name="connsiteX5" fmla="*/ 1093204 w 1126647"/>
              <a:gd name="connsiteY5" fmla="*/ 0 h 6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6647" h="63333">
                <a:moveTo>
                  <a:pt x="73701" y="31531"/>
                </a:moveTo>
                <a:cubicBezTo>
                  <a:pt x="38666" y="36786"/>
                  <a:pt x="3632" y="42042"/>
                  <a:pt x="157784" y="42042"/>
                </a:cubicBezTo>
                <a:cubicBezTo>
                  <a:pt x="311936" y="42042"/>
                  <a:pt x="854970" y="28028"/>
                  <a:pt x="998611" y="31531"/>
                </a:cubicBezTo>
                <a:cubicBezTo>
                  <a:pt x="1142252" y="35034"/>
                  <a:pt x="1186046" y="66565"/>
                  <a:pt x="1019632" y="63062"/>
                </a:cubicBezTo>
                <a:cubicBezTo>
                  <a:pt x="853218" y="59559"/>
                  <a:pt x="-12133" y="21020"/>
                  <a:pt x="129" y="10510"/>
                </a:cubicBezTo>
                <a:cubicBezTo>
                  <a:pt x="12391" y="0"/>
                  <a:pt x="552797" y="0"/>
                  <a:pt x="1093204" y="0"/>
                </a:cubicBezTo>
              </a:path>
            </a:pathLst>
          </a:cu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F82F94B9-9A67-9E41-BC16-14602C7E0197}"/>
              </a:ext>
            </a:extLst>
          </p:cNvPr>
          <p:cNvSpPr/>
          <p:nvPr/>
        </p:nvSpPr>
        <p:spPr>
          <a:xfrm>
            <a:off x="6225872" y="3753241"/>
            <a:ext cx="1341578" cy="432504"/>
          </a:xfrm>
          <a:custGeom>
            <a:avLst/>
            <a:gdLst>
              <a:gd name="connsiteX0" fmla="*/ 1235305 w 1235305"/>
              <a:gd name="connsiteY0" fmla="*/ 379029 h 379029"/>
              <a:gd name="connsiteX1" fmla="*/ 58146 w 1235305"/>
              <a:gd name="connsiteY1" fmla="*/ 53208 h 379029"/>
              <a:gd name="connsiteX2" fmla="*/ 163250 w 1235305"/>
              <a:gd name="connsiteY2" fmla="*/ 657 h 379029"/>
              <a:gd name="connsiteX3" fmla="*/ 16105 w 1235305"/>
              <a:gd name="connsiteY3" fmla="*/ 53208 h 379029"/>
              <a:gd name="connsiteX4" fmla="*/ 100188 w 1235305"/>
              <a:gd name="connsiteY4" fmla="*/ 179333 h 379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5305" h="379029">
                <a:moveTo>
                  <a:pt x="1235305" y="379029"/>
                </a:moveTo>
                <a:cubicBezTo>
                  <a:pt x="736063" y="247649"/>
                  <a:pt x="236822" y="116270"/>
                  <a:pt x="58146" y="53208"/>
                </a:cubicBezTo>
                <a:cubicBezTo>
                  <a:pt x="-120530" y="-9854"/>
                  <a:pt x="170257" y="657"/>
                  <a:pt x="163250" y="657"/>
                </a:cubicBezTo>
                <a:cubicBezTo>
                  <a:pt x="156243" y="657"/>
                  <a:pt x="26615" y="23429"/>
                  <a:pt x="16105" y="53208"/>
                </a:cubicBezTo>
                <a:cubicBezTo>
                  <a:pt x="5595" y="82987"/>
                  <a:pt x="52891" y="131160"/>
                  <a:pt x="100188" y="179333"/>
                </a:cubicBezTo>
              </a:path>
            </a:pathLst>
          </a:custGeom>
          <a:noFill/>
          <a:ln>
            <a:solidFill>
              <a:srgbClr val="AB79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CFF312-8A39-6F47-9311-CB78E261C95F}"/>
              </a:ext>
            </a:extLst>
          </p:cNvPr>
          <p:cNvSpPr txBox="1"/>
          <p:nvPr/>
        </p:nvSpPr>
        <p:spPr>
          <a:xfrm>
            <a:off x="6912712" y="4185745"/>
            <a:ext cx="21167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AB7942"/>
                </a:solidFill>
                <a:latin typeface="AhnbergHand" pitchFamily="2" charset="0"/>
              </a:rPr>
              <a:t>Covid impact in EU?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B55FC3FC-F871-DF4D-A260-7A88C4E7DBFC}"/>
              </a:ext>
            </a:extLst>
          </p:cNvPr>
          <p:cNvSpPr/>
          <p:nvPr/>
        </p:nvSpPr>
        <p:spPr>
          <a:xfrm>
            <a:off x="5882295" y="3541947"/>
            <a:ext cx="422481" cy="467715"/>
          </a:xfrm>
          <a:custGeom>
            <a:avLst/>
            <a:gdLst>
              <a:gd name="connsiteX0" fmla="*/ 404881 w 422481"/>
              <a:gd name="connsiteY0" fmla="*/ 175170 h 467715"/>
              <a:gd name="connsiteX1" fmla="*/ 269615 w 422481"/>
              <a:gd name="connsiteY1" fmla="*/ 2029 h 467715"/>
              <a:gd name="connsiteX2" fmla="*/ 15314 w 422481"/>
              <a:gd name="connsiteY2" fmla="*/ 104832 h 467715"/>
              <a:gd name="connsiteX3" fmla="*/ 69421 w 422481"/>
              <a:gd name="connsiteY3" fmla="*/ 451113 h 467715"/>
              <a:gd name="connsiteX4" fmla="*/ 404881 w 422481"/>
              <a:gd name="connsiteY4" fmla="*/ 413239 h 467715"/>
              <a:gd name="connsiteX5" fmla="*/ 345364 w 422481"/>
              <a:gd name="connsiteY5" fmla="*/ 418649 h 46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481" h="467715">
                <a:moveTo>
                  <a:pt x="404881" y="175170"/>
                </a:moveTo>
                <a:cubicBezTo>
                  <a:pt x="369712" y="94461"/>
                  <a:pt x="334543" y="13752"/>
                  <a:pt x="269615" y="2029"/>
                </a:cubicBezTo>
                <a:cubicBezTo>
                  <a:pt x="204687" y="-9694"/>
                  <a:pt x="48680" y="29985"/>
                  <a:pt x="15314" y="104832"/>
                </a:cubicBezTo>
                <a:cubicBezTo>
                  <a:pt x="-18052" y="179679"/>
                  <a:pt x="4493" y="399712"/>
                  <a:pt x="69421" y="451113"/>
                </a:cubicBezTo>
                <a:cubicBezTo>
                  <a:pt x="134349" y="502514"/>
                  <a:pt x="358891" y="418650"/>
                  <a:pt x="404881" y="413239"/>
                </a:cubicBezTo>
                <a:cubicBezTo>
                  <a:pt x="450871" y="407828"/>
                  <a:pt x="398117" y="413238"/>
                  <a:pt x="345364" y="418649"/>
                </a:cubicBezTo>
              </a:path>
            </a:pathLst>
          </a:custGeom>
          <a:noFill/>
          <a:ln w="25400" cap="flat">
            <a:solidFill>
              <a:srgbClr val="A17428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0603748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44CCA0C-8BFB-B44F-8108-015DDC430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51" y="1417040"/>
            <a:ext cx="5242207" cy="35710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B4CDB6-D840-1743-99A8-85A9815C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23" y="92541"/>
            <a:ext cx="7886700" cy="994172"/>
          </a:xfrm>
        </p:spPr>
        <p:txBody>
          <a:bodyPr/>
          <a:lstStyle/>
          <a:p>
            <a:pPr algn="ctr"/>
            <a:r>
              <a:rPr lang="en-AU" dirty="0">
                <a:solidFill>
                  <a:srgbClr val="A17428"/>
                </a:solidFill>
                <a:latin typeface="Powderfinger Type" panose="02020709070000000403" pitchFamily="49" charset="77"/>
              </a:rPr>
              <a:t>IPv4 Transfers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C16737-1CBD-BC40-93B9-AC639384D0C8}"/>
              </a:ext>
            </a:extLst>
          </p:cNvPr>
          <p:cNvSpPr txBox="1"/>
          <p:nvPr/>
        </p:nvSpPr>
        <p:spPr>
          <a:xfrm>
            <a:off x="6200648" y="1764709"/>
            <a:ext cx="204414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50" dirty="0"/>
              <a:t>Number of Recorded Transfers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2E1E89-F3B6-A343-9D13-5D9EB22C68C9}"/>
              </a:ext>
            </a:extLst>
          </p:cNvPr>
          <p:cNvSpPr txBox="1"/>
          <p:nvPr/>
        </p:nvSpPr>
        <p:spPr>
          <a:xfrm>
            <a:off x="1399385" y="1202621"/>
            <a:ext cx="202170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50" dirty="0"/>
              <a:t>Volume of Recorded Transfers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E8B71C-3839-7440-AD05-5699CCB264E6}"/>
              </a:ext>
            </a:extLst>
          </p:cNvPr>
          <p:cNvSpPr/>
          <p:nvPr/>
        </p:nvSpPr>
        <p:spPr>
          <a:xfrm>
            <a:off x="5653376" y="3888188"/>
            <a:ext cx="3490623" cy="1255312"/>
          </a:xfrm>
          <a:prstGeom prst="rect">
            <a:avLst/>
          </a:prstGeom>
          <a:solidFill>
            <a:srgbClr val="FFFFFF">
              <a:alpha val="84314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29EDDE8-67A0-DD4C-8494-F5F6EB740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2207" y="2145583"/>
            <a:ext cx="3557049" cy="8644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C8C7316-3EF1-AA45-A0B9-ED2BF236A143}"/>
              </a:ext>
            </a:extLst>
          </p:cNvPr>
          <p:cNvSpPr txBox="1"/>
          <p:nvPr/>
        </p:nvSpPr>
        <p:spPr>
          <a:xfrm>
            <a:off x="5210874" y="3447481"/>
            <a:ext cx="3933126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Max's Handwritin" pitchFamily="2" charset="0"/>
                <a:sym typeface="Arial"/>
              </a:rPr>
              <a:t>Why are 85% of all transfers occurring in the RIPE region? 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8059E186-3194-AA42-9E06-3CBAB84EC24B}"/>
              </a:ext>
            </a:extLst>
          </p:cNvPr>
          <p:cNvSpPr/>
          <p:nvPr/>
        </p:nvSpPr>
        <p:spPr>
          <a:xfrm>
            <a:off x="8452795" y="2367431"/>
            <a:ext cx="561315" cy="248129"/>
          </a:xfrm>
          <a:custGeom>
            <a:avLst/>
            <a:gdLst>
              <a:gd name="connsiteX0" fmla="*/ 317494 w 561315"/>
              <a:gd name="connsiteY0" fmla="*/ 216743 h 248129"/>
              <a:gd name="connsiteX1" fmla="*/ 556033 w 561315"/>
              <a:gd name="connsiteY1" fmla="*/ 176986 h 248129"/>
              <a:gd name="connsiteX2" fmla="*/ 444715 w 561315"/>
              <a:gd name="connsiteY2" fmla="*/ 49766 h 248129"/>
              <a:gd name="connsiteX3" fmla="*/ 23295 w 561315"/>
              <a:gd name="connsiteY3" fmla="*/ 10009 h 248129"/>
              <a:gd name="connsiteX4" fmla="*/ 63052 w 561315"/>
              <a:gd name="connsiteY4" fmla="*/ 224694 h 248129"/>
              <a:gd name="connsiteX5" fmla="*/ 134614 w 561315"/>
              <a:gd name="connsiteY5" fmla="*/ 232646 h 248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1315" h="248129">
                <a:moveTo>
                  <a:pt x="317494" y="216743"/>
                </a:moveTo>
                <a:cubicBezTo>
                  <a:pt x="426162" y="210779"/>
                  <a:pt x="534830" y="204815"/>
                  <a:pt x="556033" y="176986"/>
                </a:cubicBezTo>
                <a:cubicBezTo>
                  <a:pt x="577236" y="149157"/>
                  <a:pt x="533505" y="77595"/>
                  <a:pt x="444715" y="49766"/>
                </a:cubicBezTo>
                <a:cubicBezTo>
                  <a:pt x="355925" y="21936"/>
                  <a:pt x="86905" y="-19146"/>
                  <a:pt x="23295" y="10009"/>
                </a:cubicBezTo>
                <a:cubicBezTo>
                  <a:pt x="-40315" y="39164"/>
                  <a:pt x="44499" y="187588"/>
                  <a:pt x="63052" y="224694"/>
                </a:cubicBezTo>
                <a:cubicBezTo>
                  <a:pt x="81605" y="261800"/>
                  <a:pt x="108109" y="247223"/>
                  <a:pt x="134614" y="232646"/>
                </a:cubicBezTo>
              </a:path>
            </a:pathLst>
          </a:custGeom>
          <a:noFill/>
          <a:ln w="9525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C012B41A-7FAB-4346-9373-1746DC503595}"/>
              </a:ext>
            </a:extLst>
          </p:cNvPr>
          <p:cNvSpPr/>
          <p:nvPr/>
        </p:nvSpPr>
        <p:spPr>
          <a:xfrm>
            <a:off x="8189843" y="2671575"/>
            <a:ext cx="435197" cy="755437"/>
          </a:xfrm>
          <a:custGeom>
            <a:avLst/>
            <a:gdLst>
              <a:gd name="connsiteX0" fmla="*/ 0 w 435197"/>
              <a:gd name="connsiteY0" fmla="*/ 755437 h 755437"/>
              <a:gd name="connsiteX1" fmla="*/ 206734 w 435197"/>
              <a:gd name="connsiteY1" fmla="*/ 493044 h 755437"/>
              <a:gd name="connsiteX2" fmla="*/ 373712 w 435197"/>
              <a:gd name="connsiteY2" fmla="*/ 47771 h 755437"/>
              <a:gd name="connsiteX3" fmla="*/ 278296 w 435197"/>
              <a:gd name="connsiteY3" fmla="*/ 174992 h 755437"/>
              <a:gd name="connsiteX4" fmla="*/ 429371 w 435197"/>
              <a:gd name="connsiteY4" fmla="*/ 63 h 755437"/>
              <a:gd name="connsiteX5" fmla="*/ 389614 w 435197"/>
              <a:gd name="connsiteY5" fmla="*/ 159089 h 75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197" h="755437">
                <a:moveTo>
                  <a:pt x="0" y="755437"/>
                </a:moveTo>
                <a:cubicBezTo>
                  <a:pt x="72224" y="683212"/>
                  <a:pt x="144449" y="610988"/>
                  <a:pt x="206734" y="493044"/>
                </a:cubicBezTo>
                <a:cubicBezTo>
                  <a:pt x="269019" y="375100"/>
                  <a:pt x="361785" y="100780"/>
                  <a:pt x="373712" y="47771"/>
                </a:cubicBezTo>
                <a:cubicBezTo>
                  <a:pt x="385639" y="-5238"/>
                  <a:pt x="269020" y="182943"/>
                  <a:pt x="278296" y="174992"/>
                </a:cubicBezTo>
                <a:cubicBezTo>
                  <a:pt x="287573" y="167041"/>
                  <a:pt x="410818" y="2713"/>
                  <a:pt x="429371" y="63"/>
                </a:cubicBezTo>
                <a:cubicBezTo>
                  <a:pt x="447924" y="-2587"/>
                  <a:pt x="418769" y="78251"/>
                  <a:pt x="389614" y="159089"/>
                </a:cubicBezTo>
              </a:path>
            </a:pathLst>
          </a:custGeom>
          <a:noFill/>
          <a:ln w="635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1333499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5E041-D49B-A040-9A83-E7BE4F437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8783364" cy="994172"/>
          </a:xfrm>
        </p:spPr>
        <p:txBody>
          <a:bodyPr>
            <a:normAutofit fontScale="90000"/>
          </a:bodyPr>
          <a:lstStyle/>
          <a:p>
            <a:r>
              <a:rPr lang="en-AU" dirty="0">
                <a:solidFill>
                  <a:srgbClr val="A17428"/>
                </a:solidFill>
                <a:latin typeface="Powderfinger Type" panose="02020709070000000403" pitchFamily="49" charset="77"/>
              </a:rPr>
              <a:t>Imports and Exports: 2015 - 2021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C2BE7C-C41E-1840-9515-841F75A57D75}"/>
              </a:ext>
            </a:extLst>
          </p:cNvPr>
          <p:cNvSpPr txBox="1"/>
          <p:nvPr/>
        </p:nvSpPr>
        <p:spPr>
          <a:xfrm>
            <a:off x="930166" y="1268016"/>
            <a:ext cx="179726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/>
              <a:t>Exports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8728E3-792A-824A-B97F-E6BDC896C751}"/>
              </a:ext>
            </a:extLst>
          </p:cNvPr>
          <p:cNvSpPr txBox="1"/>
          <p:nvPr/>
        </p:nvSpPr>
        <p:spPr>
          <a:xfrm>
            <a:off x="3227990" y="1268016"/>
            <a:ext cx="17972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/>
              <a:t>Imports</a:t>
            </a:r>
          </a:p>
          <a:p>
            <a:endParaRPr lang="en-AU" sz="135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059102-EC49-9448-87D1-6D648249A128}"/>
              </a:ext>
            </a:extLst>
          </p:cNvPr>
          <p:cNvSpPr txBox="1"/>
          <p:nvPr/>
        </p:nvSpPr>
        <p:spPr>
          <a:xfrm>
            <a:off x="6124664" y="1268016"/>
            <a:ext cx="179726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/>
              <a:t>Bilateral Trade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989D2182-2525-4540-A7E5-87CF674941CD}"/>
              </a:ext>
            </a:extLst>
          </p:cNvPr>
          <p:cNvSpPr/>
          <p:nvPr/>
        </p:nvSpPr>
        <p:spPr>
          <a:xfrm>
            <a:off x="2437741" y="2333296"/>
            <a:ext cx="384284" cy="21441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BD4539-6B2C-B542-BE92-84A2861EB2F6}"/>
              </a:ext>
            </a:extLst>
          </p:cNvPr>
          <p:cNvSpPr/>
          <p:nvPr/>
        </p:nvSpPr>
        <p:spPr>
          <a:xfrm>
            <a:off x="5653376" y="3888188"/>
            <a:ext cx="3490623" cy="1255312"/>
          </a:xfrm>
          <a:prstGeom prst="rect">
            <a:avLst/>
          </a:prstGeom>
          <a:solidFill>
            <a:srgbClr val="FFFFFF">
              <a:alpha val="84314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F5F0FD-8305-C94F-AA67-0E8C04BA0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22" y="1580465"/>
            <a:ext cx="1498016" cy="33212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2BF768D-F7FB-7B42-9105-AE277BDFE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376" y="1580465"/>
            <a:ext cx="2202420" cy="32987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A1C62BA-3D03-4849-9052-9541656FA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225" y="1580465"/>
            <a:ext cx="1498016" cy="332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4426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B61C9-3666-BA4A-B76A-76FD71AE0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>
                <a:solidFill>
                  <a:srgbClr val="A17428"/>
                </a:solidFill>
                <a:latin typeface="Powderfinger Type" panose="02020709070000000403" pitchFamily="49" charset="77"/>
              </a:rPr>
              <a:t>Market Data on Transfer Pricing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D850CD-BE68-2948-822C-50689CD1F3E4}"/>
              </a:ext>
            </a:extLst>
          </p:cNvPr>
          <p:cNvSpPr/>
          <p:nvPr/>
        </p:nvSpPr>
        <p:spPr>
          <a:xfrm>
            <a:off x="5653376" y="3888188"/>
            <a:ext cx="3490623" cy="1255312"/>
          </a:xfrm>
          <a:prstGeom prst="rect">
            <a:avLst/>
          </a:prstGeom>
          <a:solidFill>
            <a:srgbClr val="FFFFFF">
              <a:alpha val="84314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044315-DF7D-D048-9E0B-E33540EF3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87" y="915156"/>
            <a:ext cx="5720698" cy="40223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734BE5-C399-1A4B-B0B6-1DEF913D57D6}"/>
              </a:ext>
            </a:extLst>
          </p:cNvPr>
          <p:cNvSpPr txBox="1"/>
          <p:nvPr/>
        </p:nvSpPr>
        <p:spPr>
          <a:xfrm>
            <a:off x="5954959" y="4773133"/>
            <a:ext cx="25811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00" dirty="0"/>
              <a:t>https://auctions.ipv4.global/prior-sales </a:t>
            </a:r>
          </a:p>
          <a:p>
            <a:r>
              <a:rPr lang="en-AU" sz="1100" dirty="0"/>
              <a:t>IPv4.Global - Hilco Streambank</a:t>
            </a:r>
          </a:p>
        </p:txBody>
      </p:sp>
    </p:spTree>
    <p:extLst>
      <p:ext uri="{BB962C8B-B14F-4D97-AF65-F5344CB8AC3E}">
        <p14:creationId xmlns:p14="http://schemas.microsoft.com/office/powerpoint/2010/main" val="56847285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D1E7DA0-4D54-6442-B5ED-9B24E602262E}"/>
              </a:ext>
            </a:extLst>
          </p:cNvPr>
          <p:cNvSpPr/>
          <p:nvPr/>
        </p:nvSpPr>
        <p:spPr>
          <a:xfrm>
            <a:off x="5653376" y="3888188"/>
            <a:ext cx="3490623" cy="1255312"/>
          </a:xfrm>
          <a:prstGeom prst="rect">
            <a:avLst/>
          </a:prstGeom>
          <a:solidFill>
            <a:srgbClr val="FFFFFF">
              <a:alpha val="84314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9ADB72-23FA-524B-8E4F-B5681269EF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86" y="829545"/>
            <a:ext cx="6046347" cy="4251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21DDEA-1B56-9247-8344-E489A93E9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A17428"/>
                </a:solidFill>
                <a:latin typeface="Powderfinger Type" panose="02020709070000000403" pitchFamily="49" charset="77"/>
              </a:rPr>
              <a:t>Age of Transferred Addresses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504F29-61CD-D949-AA39-71A0D90628B4}"/>
              </a:ext>
            </a:extLst>
          </p:cNvPr>
          <p:cNvSpPr txBox="1"/>
          <p:nvPr/>
        </p:nvSpPr>
        <p:spPr>
          <a:xfrm>
            <a:off x="6745859" y="1964776"/>
            <a:ext cx="1800493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sz="1350" dirty="0">
                <a:latin typeface="AhnbergHand" pitchFamily="2" charset="0"/>
              </a:rPr>
              <a:t>“legacy” addresses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E31C6202-73A7-1D43-B8DF-983A785C7AB6}"/>
              </a:ext>
            </a:extLst>
          </p:cNvPr>
          <p:cNvSpPr/>
          <p:nvPr/>
        </p:nvSpPr>
        <p:spPr>
          <a:xfrm>
            <a:off x="6251937" y="2208055"/>
            <a:ext cx="1329953" cy="363695"/>
          </a:xfrm>
          <a:custGeom>
            <a:avLst/>
            <a:gdLst>
              <a:gd name="connsiteX0" fmla="*/ 852683 w 1773270"/>
              <a:gd name="connsiteY0" fmla="*/ 67127 h 484927"/>
              <a:gd name="connsiteX1" fmla="*/ 1767083 w 1773270"/>
              <a:gd name="connsiteY1" fmla="*/ 14575 h 484927"/>
              <a:gd name="connsiteX2" fmla="*/ 1252076 w 1773270"/>
              <a:gd name="connsiteY2" fmla="*/ 46106 h 484927"/>
              <a:gd name="connsiteX3" fmla="*/ 1220545 w 1773270"/>
              <a:gd name="connsiteY3" fmla="*/ 477031 h 484927"/>
              <a:gd name="connsiteX4" fmla="*/ 43386 w 1773270"/>
              <a:gd name="connsiteY4" fmla="*/ 319375 h 484927"/>
              <a:gd name="connsiteX5" fmla="*/ 232572 w 1773270"/>
              <a:gd name="connsiteY5" fmla="*/ 245803 h 484927"/>
              <a:gd name="connsiteX6" fmla="*/ 22366 w 1773270"/>
              <a:gd name="connsiteY6" fmla="*/ 298355 h 484927"/>
              <a:gd name="connsiteX7" fmla="*/ 95938 w 1773270"/>
              <a:gd name="connsiteY7" fmla="*/ 477031 h 48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3270" h="484927">
                <a:moveTo>
                  <a:pt x="852683" y="67127"/>
                </a:moveTo>
                <a:lnTo>
                  <a:pt x="1767083" y="14575"/>
                </a:lnTo>
                <a:cubicBezTo>
                  <a:pt x="1833648" y="11072"/>
                  <a:pt x="1343166" y="-30970"/>
                  <a:pt x="1252076" y="46106"/>
                </a:cubicBezTo>
                <a:cubicBezTo>
                  <a:pt x="1160986" y="123182"/>
                  <a:pt x="1421993" y="431486"/>
                  <a:pt x="1220545" y="477031"/>
                </a:cubicBezTo>
                <a:cubicBezTo>
                  <a:pt x="1019097" y="522576"/>
                  <a:pt x="208048" y="357913"/>
                  <a:pt x="43386" y="319375"/>
                </a:cubicBezTo>
                <a:cubicBezTo>
                  <a:pt x="-121276" y="280837"/>
                  <a:pt x="236075" y="249306"/>
                  <a:pt x="232572" y="245803"/>
                </a:cubicBezTo>
                <a:cubicBezTo>
                  <a:pt x="229069" y="242300"/>
                  <a:pt x="45138" y="259817"/>
                  <a:pt x="22366" y="298355"/>
                </a:cubicBezTo>
                <a:cubicBezTo>
                  <a:pt x="-406" y="336893"/>
                  <a:pt x="47766" y="406962"/>
                  <a:pt x="95938" y="47703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D6BC4E27-4116-4146-895F-A0D98C921837}"/>
              </a:ext>
            </a:extLst>
          </p:cNvPr>
          <p:cNvSpPr/>
          <p:nvPr/>
        </p:nvSpPr>
        <p:spPr>
          <a:xfrm>
            <a:off x="2262767" y="1586404"/>
            <a:ext cx="2240366" cy="756745"/>
          </a:xfrm>
          <a:custGeom>
            <a:avLst/>
            <a:gdLst>
              <a:gd name="connsiteX0" fmla="*/ 0 w 2987155"/>
              <a:gd name="connsiteY0" fmla="*/ 0 h 1008993"/>
              <a:gd name="connsiteX1" fmla="*/ 136634 w 2987155"/>
              <a:gd name="connsiteY1" fmla="*/ 52552 h 1008993"/>
              <a:gd name="connsiteX2" fmla="*/ 1082565 w 2987155"/>
              <a:gd name="connsiteY2" fmla="*/ 420414 h 1008993"/>
              <a:gd name="connsiteX3" fmla="*/ 2858814 w 2987155"/>
              <a:gd name="connsiteY3" fmla="*/ 851338 h 1008993"/>
              <a:gd name="connsiteX4" fmla="*/ 2774731 w 2987155"/>
              <a:gd name="connsiteY4" fmla="*/ 567559 h 1008993"/>
              <a:gd name="connsiteX5" fmla="*/ 2984938 w 2987155"/>
              <a:gd name="connsiteY5" fmla="*/ 872359 h 1008993"/>
              <a:gd name="connsiteX6" fmla="*/ 2617076 w 2987155"/>
              <a:gd name="connsiteY6" fmla="*/ 1008993 h 1008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7155" h="1008993">
                <a:moveTo>
                  <a:pt x="0" y="0"/>
                </a:moveTo>
                <a:lnTo>
                  <a:pt x="136634" y="52552"/>
                </a:lnTo>
                <a:cubicBezTo>
                  <a:pt x="317062" y="122621"/>
                  <a:pt x="628868" y="287283"/>
                  <a:pt x="1082565" y="420414"/>
                </a:cubicBezTo>
                <a:cubicBezTo>
                  <a:pt x="1536262" y="553545"/>
                  <a:pt x="2576786" y="826814"/>
                  <a:pt x="2858814" y="851338"/>
                </a:cubicBezTo>
                <a:cubicBezTo>
                  <a:pt x="3140842" y="875862"/>
                  <a:pt x="2753710" y="564055"/>
                  <a:pt x="2774731" y="567559"/>
                </a:cubicBezTo>
                <a:cubicBezTo>
                  <a:pt x="2795752" y="571063"/>
                  <a:pt x="3011214" y="798787"/>
                  <a:pt x="2984938" y="872359"/>
                </a:cubicBezTo>
                <a:cubicBezTo>
                  <a:pt x="2958662" y="945931"/>
                  <a:pt x="2787869" y="977462"/>
                  <a:pt x="2617076" y="1008993"/>
                </a:cubicBezTo>
              </a:path>
            </a:pathLst>
          </a:custGeom>
          <a:noFill/>
          <a:ln>
            <a:solidFill>
              <a:srgbClr val="85B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</p:spTree>
    <p:extLst>
      <p:ext uri="{BB962C8B-B14F-4D97-AF65-F5344CB8AC3E}">
        <p14:creationId xmlns:p14="http://schemas.microsoft.com/office/powerpoint/2010/main" val="387042149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D1E7DA0-4D54-6442-B5ED-9B24E602262E}"/>
              </a:ext>
            </a:extLst>
          </p:cNvPr>
          <p:cNvSpPr/>
          <p:nvPr/>
        </p:nvSpPr>
        <p:spPr>
          <a:xfrm>
            <a:off x="5653376" y="3888188"/>
            <a:ext cx="3490623" cy="1255312"/>
          </a:xfrm>
          <a:prstGeom prst="rect">
            <a:avLst/>
          </a:prstGeom>
          <a:solidFill>
            <a:srgbClr val="FFFFFF">
              <a:alpha val="84314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1DDEA-1B56-9247-8344-E489A93E9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A17428"/>
                </a:solidFill>
                <a:latin typeface="Powderfinger Type" panose="02020709070000000403" pitchFamily="49" charset="77"/>
              </a:rPr>
              <a:t>Age of Transfer Transactions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A2F14C-56BD-2246-ABB5-83413684A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6" y="939889"/>
            <a:ext cx="5831458" cy="41002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504F29-61CD-D949-AA39-71A0D90628B4}"/>
              </a:ext>
            </a:extLst>
          </p:cNvPr>
          <p:cNvSpPr txBox="1"/>
          <p:nvPr/>
        </p:nvSpPr>
        <p:spPr>
          <a:xfrm>
            <a:off x="3113706" y="3888188"/>
            <a:ext cx="2916588" cy="7155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A17428"/>
                </a:solidFill>
                <a:latin typeface="AhnbergHand" pitchFamily="2" charset="0"/>
              </a:rPr>
              <a:t>Policy-mandated minimum holding tenure in the RIPE region?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6161B56F-D054-C248-AAD2-B8D91FF9DB61}"/>
              </a:ext>
            </a:extLst>
          </p:cNvPr>
          <p:cNvSpPr/>
          <p:nvPr/>
        </p:nvSpPr>
        <p:spPr>
          <a:xfrm>
            <a:off x="1514566" y="4333461"/>
            <a:ext cx="1419465" cy="326003"/>
          </a:xfrm>
          <a:custGeom>
            <a:avLst/>
            <a:gdLst>
              <a:gd name="connsiteX0" fmla="*/ 1419465 w 1419465"/>
              <a:gd name="connsiteY0" fmla="*/ 0 h 326003"/>
              <a:gd name="connsiteX1" fmla="*/ 1284293 w 1419465"/>
              <a:gd name="connsiteY1" fmla="*/ 31805 h 326003"/>
              <a:gd name="connsiteX2" fmla="*/ 35938 w 1419465"/>
              <a:gd name="connsiteY2" fmla="*/ 254442 h 326003"/>
              <a:gd name="connsiteX3" fmla="*/ 314234 w 1419465"/>
              <a:gd name="connsiteY3" fmla="*/ 159026 h 326003"/>
              <a:gd name="connsiteX4" fmla="*/ 59792 w 1419465"/>
              <a:gd name="connsiteY4" fmla="*/ 238539 h 326003"/>
              <a:gd name="connsiteX5" fmla="*/ 147257 w 1419465"/>
              <a:gd name="connsiteY5" fmla="*/ 326003 h 326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9465" h="326003">
                <a:moveTo>
                  <a:pt x="1419465" y="0"/>
                </a:moveTo>
                <a:lnTo>
                  <a:pt x="1284293" y="31805"/>
                </a:lnTo>
                <a:lnTo>
                  <a:pt x="35938" y="254442"/>
                </a:lnTo>
                <a:cubicBezTo>
                  <a:pt x="-125738" y="275645"/>
                  <a:pt x="310258" y="161676"/>
                  <a:pt x="314234" y="159026"/>
                </a:cubicBezTo>
                <a:cubicBezTo>
                  <a:pt x="318210" y="156376"/>
                  <a:pt x="87621" y="210710"/>
                  <a:pt x="59792" y="238539"/>
                </a:cubicBezTo>
                <a:cubicBezTo>
                  <a:pt x="31963" y="266368"/>
                  <a:pt x="89610" y="296185"/>
                  <a:pt x="147257" y="326003"/>
                </a:cubicBezTo>
              </a:path>
            </a:pathLst>
          </a:custGeom>
          <a:noFill/>
          <a:ln w="25400" cap="flat">
            <a:solidFill>
              <a:srgbClr val="A17428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829021D9-473D-404B-BBB1-E6E0931C4874}"/>
              </a:ext>
            </a:extLst>
          </p:cNvPr>
          <p:cNvSpPr/>
          <p:nvPr/>
        </p:nvSpPr>
        <p:spPr>
          <a:xfrm>
            <a:off x="1986018" y="3331595"/>
            <a:ext cx="955962" cy="699714"/>
          </a:xfrm>
          <a:custGeom>
            <a:avLst/>
            <a:gdLst>
              <a:gd name="connsiteX0" fmla="*/ 955962 w 955962"/>
              <a:gd name="connsiteY0" fmla="*/ 699714 h 699714"/>
              <a:gd name="connsiteX1" fmla="*/ 57465 w 955962"/>
              <a:gd name="connsiteY1" fmla="*/ 55659 h 699714"/>
              <a:gd name="connsiteX2" fmla="*/ 89270 w 955962"/>
              <a:gd name="connsiteY2" fmla="*/ 238539 h 699714"/>
              <a:gd name="connsiteX3" fmla="*/ 1806 w 955962"/>
              <a:gd name="connsiteY3" fmla="*/ 55659 h 699714"/>
              <a:gd name="connsiteX4" fmla="*/ 184686 w 955962"/>
              <a:gd name="connsiteY4" fmla="*/ 0 h 69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962" h="699714">
                <a:moveTo>
                  <a:pt x="955962" y="699714"/>
                </a:moveTo>
                <a:cubicBezTo>
                  <a:pt x="578938" y="416117"/>
                  <a:pt x="201914" y="132521"/>
                  <a:pt x="57465" y="55659"/>
                </a:cubicBezTo>
                <a:cubicBezTo>
                  <a:pt x="-86984" y="-21204"/>
                  <a:pt x="98546" y="238539"/>
                  <a:pt x="89270" y="238539"/>
                </a:cubicBezTo>
                <a:cubicBezTo>
                  <a:pt x="79994" y="238539"/>
                  <a:pt x="-14097" y="95415"/>
                  <a:pt x="1806" y="55659"/>
                </a:cubicBezTo>
                <a:cubicBezTo>
                  <a:pt x="17709" y="15902"/>
                  <a:pt x="101197" y="7951"/>
                  <a:pt x="184686" y="0"/>
                </a:cubicBezTo>
              </a:path>
            </a:pathLst>
          </a:custGeom>
          <a:noFill/>
          <a:ln w="25400" cap="flat">
            <a:solidFill>
              <a:srgbClr val="A17428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7646955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APNIC33PowerPointTemplateFinal">
  <a:themeElements>
    <a:clrScheme name="Custom 1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PNIC33PowerPointTemplateFin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APNIC33PowerPointTemplateFin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PNIC33PowerPointTemplateFinal">
  <a:themeElements>
    <a:clrScheme name="APNIC33PowerPointTemplateFin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0000FF"/>
      </a:hlink>
      <a:folHlink>
        <a:srgbClr val="FF00FF"/>
      </a:folHlink>
    </a:clrScheme>
    <a:fontScheme name="APNIC33PowerPointTemplateFin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APNIC33PowerPointTemplateFin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31AACE063D241B46B3DC5C07BA8B7" ma:contentTypeVersion="13" ma:contentTypeDescription="Create a new document." ma:contentTypeScope="" ma:versionID="370e165c67351d987c8c416eca486491">
  <xsd:schema xmlns:xsd="http://www.w3.org/2001/XMLSchema" xmlns:xs="http://www.w3.org/2001/XMLSchema" xmlns:p="http://schemas.microsoft.com/office/2006/metadata/properties" xmlns:ns2="3aca21ad-443f-4e74-b301-f32116a9d1a4" xmlns:ns3="52337f47-1ee8-4d8a-8e13-f0ec0e135c4a" targetNamespace="http://schemas.microsoft.com/office/2006/metadata/properties" ma:root="true" ma:fieldsID="38152b62b87d7d078d9211b4e9fa698c" ns2:_="" ns3:_="">
    <xsd:import namespace="3aca21ad-443f-4e74-b301-f32116a9d1a4"/>
    <xsd:import namespace="52337f47-1ee8-4d8a-8e13-f0ec0e135c4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ca21ad-443f-4e74-b301-f32116a9d1a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337f47-1ee8-4d8a-8e13-f0ec0e135c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09C903-04DF-4DEF-96F7-BE17619055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4C59C0-249B-4B59-934F-27DA25AB108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606D86C-B908-44C6-8E45-DAC5496899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ca21ad-443f-4e74-b301-f32116a9d1a4"/>
    <ds:schemaRef ds:uri="52337f47-1ee8-4d8a-8e13-f0ec0e135c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2901</TotalTime>
  <Words>338</Words>
  <Application>Microsoft Macintosh PowerPoint</Application>
  <PresentationFormat>On-screen Show (16:9)</PresentationFormat>
  <Paragraphs>81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AhnbergHand</vt:lpstr>
      <vt:lpstr>Arial</vt:lpstr>
      <vt:lpstr>Calibri</vt:lpstr>
      <vt:lpstr>Helvetica</vt:lpstr>
      <vt:lpstr>Max's Handwritin</vt:lpstr>
      <vt:lpstr>Powderfinger Type</vt:lpstr>
      <vt:lpstr>APNIC33PowerPointTemplateFinal</vt:lpstr>
      <vt:lpstr>Addressing 2021</vt:lpstr>
      <vt:lpstr>IPv4</vt:lpstr>
      <vt:lpstr>IPv4 – Over the Exhaustion Cliff</vt:lpstr>
      <vt:lpstr>IPv4 – Over the Exhaustion Cliff</vt:lpstr>
      <vt:lpstr>IPv4 Transfers</vt:lpstr>
      <vt:lpstr>Imports and Exports: 2015 - 2021</vt:lpstr>
      <vt:lpstr>Market Data on Transfer Pricing</vt:lpstr>
      <vt:lpstr>Age of Transferred Addresses</vt:lpstr>
      <vt:lpstr>Age of Transfer Transactions</vt:lpstr>
      <vt:lpstr>Recycling from the Reserved Pools</vt:lpstr>
      <vt:lpstr>Unadvertised IPv4 Addresses</vt:lpstr>
      <vt:lpstr>Unadvertised IPv4 Addresses - 2021</vt:lpstr>
      <vt:lpstr>Unadvertised vs Advertised Ratio</vt:lpstr>
      <vt:lpstr>IPv4 Address Pool Movements – 2021</vt:lpstr>
      <vt:lpstr>Where have IPv4 Addresses ended up?</vt:lpstr>
      <vt:lpstr>IPv6</vt:lpstr>
      <vt:lpstr>IPv6 Allocations</vt:lpstr>
      <vt:lpstr>IPv4 / IPv6 RIR Allocations </vt:lpstr>
      <vt:lpstr>IPv6 Addresses Allocated</vt:lpstr>
      <vt:lpstr>Where did those addresses go each year?</vt:lpstr>
      <vt:lpstr>What’s the total picture so far?</vt:lpstr>
      <vt:lpstr>Advertised vs Unadvertised</vt:lpstr>
      <vt:lpstr>Comparing IPv4 to IPv6</vt:lpstr>
      <vt:lpstr>IPv6 Use by % of users</vt:lpstr>
      <vt:lpstr>IPv6 Use by geo location</vt:lpstr>
      <vt:lpstr>Resources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 for using this template</dc:title>
  <cp:lastModifiedBy>Geoff Huston</cp:lastModifiedBy>
  <cp:revision>17</cp:revision>
  <dcterms:modified xsi:type="dcterms:W3CDTF">2022-02-28T00:39:40Z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0x0101001C931AACE063D241B46B3DC5C07BA8B7</vt:lpwstr>
  </property>
</Properties>
</file>